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906000" cy="6858000" type="A4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16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65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5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98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49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41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24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27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49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05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19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48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327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65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8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5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56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54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58DA-3487-44D2-92E4-BE2F0FDD12F5}" type="datetimeFigureOut">
              <a:rPr lang="en-AU" smtClean="0"/>
              <a:pPr/>
              <a:t>21/3/20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BCACFD-4AFA-4F2E-850C-ABFCB95796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51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4.png"/><Relationship Id="rId10" Type="http://schemas.openxmlformats.org/officeDocument/2006/relationships/image" Target="../media/image1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49CEF9-8DD6-4623-8B4D-6FA4B1714C1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09563" y="3645581"/>
            <a:ext cx="7708106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Navigation 4</a:t>
            </a:r>
          </a:p>
          <a:p>
            <a:pPr marL="0" indent="0" algn="ctr">
              <a:buNone/>
            </a:pPr>
            <a:endParaRPr lang="en-A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77FB1-7897-4447-B393-2E233C93A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88" y="1219517"/>
            <a:ext cx="4279003" cy="15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A3F4B10-B08F-4AF8-8256-95829CFAF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87" y="1436564"/>
            <a:ext cx="4606174" cy="425185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28EFA01-B519-4546-A442-815A465F7E8B}"/>
              </a:ext>
            </a:extLst>
          </p:cNvPr>
          <p:cNvSpPr/>
          <p:nvPr/>
        </p:nvSpPr>
        <p:spPr>
          <a:xfrm rot="1647556">
            <a:off x="2267225" y="4509376"/>
            <a:ext cx="2811541" cy="26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D90E1-6ED3-45B2-8075-038ABA110574}"/>
              </a:ext>
            </a:extLst>
          </p:cNvPr>
          <p:cNvSpPr txBox="1"/>
          <p:nvPr/>
        </p:nvSpPr>
        <p:spPr>
          <a:xfrm>
            <a:off x="483940" y="2978093"/>
            <a:ext cx="2501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Latitude 28 degrees south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Longitude 152 degrees east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8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6DEAB5-6606-4BCF-96A2-E4E03EEF8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01" y="2311694"/>
            <a:ext cx="1946517" cy="29267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75B397-3D4B-489F-B4C8-3324EE2CFD0C}"/>
              </a:ext>
            </a:extLst>
          </p:cNvPr>
          <p:cNvSpPr txBox="1"/>
          <p:nvPr/>
        </p:nvSpPr>
        <p:spPr>
          <a:xfrm>
            <a:off x="715686" y="1845578"/>
            <a:ext cx="7995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2 – Terminology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 and heading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the path that the aircraft follows over the ground.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Heading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the way the aircraft is pointing.</a:t>
            </a:r>
          </a:p>
          <a:p>
            <a:endParaRPr lang="en-A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Drift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caused by the wind blowing on the aircraft.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stronger the wind the more drift the aircraft has.</a:t>
            </a:r>
            <a:endParaRPr lang="en-A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body of water&#10;&#10;Description generated with high confidence">
            <a:extLst>
              <a:ext uri="{FF2B5EF4-FFF2-40B4-BE49-F238E27FC236}">
                <a16:creationId xmlns:a16="http://schemas.microsoft.com/office/drawing/2014/main" id="{BAEBB0D6-8E4E-455A-A23E-694A7BBD8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97" y="441657"/>
            <a:ext cx="2756598" cy="2141514"/>
          </a:xfrm>
          <a:prstGeom prst="rect">
            <a:avLst/>
          </a:prstGeom>
        </p:spPr>
      </p:pic>
      <p:pic>
        <p:nvPicPr>
          <p:cNvPr id="9" name="Picture 8" descr="A close up of a clock&#10;&#10;Description generated with very high confidence">
            <a:extLst>
              <a:ext uri="{FF2B5EF4-FFF2-40B4-BE49-F238E27FC236}">
                <a16:creationId xmlns:a16="http://schemas.microsoft.com/office/drawing/2014/main" id="{86529B87-12BB-4A16-8C7D-0FAE702DD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86" y="4662793"/>
            <a:ext cx="2020198" cy="2013186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2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AB627-A8D7-4742-8850-787C374B8A44}"/>
              </a:ext>
            </a:extLst>
          </p:cNvPr>
          <p:cNvSpPr txBox="1"/>
          <p:nvPr/>
        </p:nvSpPr>
        <p:spPr>
          <a:xfrm>
            <a:off x="566057" y="1602297"/>
            <a:ext cx="82815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distances in aviation are measured in </a:t>
            </a:r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Nautical Miles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This is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there is 60 nautical miles between each degree of latitude,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it very easy when using navigation charts.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nautical mile is 1852 metres.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distances are measured in metres – like runways.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Speed is termed as </a:t>
            </a:r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Knots.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knot is one nautical mile per hour.</a:t>
            </a:r>
          </a:p>
        </p:txBody>
      </p:sp>
      <p:pic>
        <p:nvPicPr>
          <p:cNvPr id="4" name="Picture 3" descr="A close up of a clock&#10;&#10;Description generated with high confidence">
            <a:extLst>
              <a:ext uri="{FF2B5EF4-FFF2-40B4-BE49-F238E27FC236}">
                <a16:creationId xmlns:a16="http://schemas.microsoft.com/office/drawing/2014/main" id="{8F13016B-85E2-417B-95EC-5A127E6969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2776" r="2787" b="4229"/>
          <a:stretch/>
        </p:blipFill>
        <p:spPr>
          <a:xfrm>
            <a:off x="6709144" y="3157870"/>
            <a:ext cx="2371061" cy="2466753"/>
          </a:xfrm>
          <a:prstGeom prst="rect">
            <a:avLst/>
          </a:prstGeom>
        </p:spPr>
      </p:pic>
      <p:pic>
        <p:nvPicPr>
          <p:cNvPr id="7" name="Picture 6" descr="A large passenger jet flying through a cloudy blue sky&#10;&#10;Description generated with high confidence">
            <a:extLst>
              <a:ext uri="{FF2B5EF4-FFF2-40B4-BE49-F238E27FC236}">
                <a16:creationId xmlns:a16="http://schemas.microsoft.com/office/drawing/2014/main" id="{3B5350A9-15E9-4692-9117-BCE6EA6AD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17" y="225541"/>
            <a:ext cx="2058591" cy="1809750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C9FEC2C-FAB6-4F95-A7C0-629F2C7801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0" b="42141"/>
          <a:stretch/>
        </p:blipFill>
        <p:spPr>
          <a:xfrm>
            <a:off x="373518" y="5336285"/>
            <a:ext cx="5572125" cy="1091049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C3687E-39D2-46B1-BB42-0BFBE55124F4}"/>
              </a:ext>
            </a:extLst>
          </p:cNvPr>
          <p:cNvSpPr txBox="1"/>
          <p:nvPr/>
        </p:nvSpPr>
        <p:spPr>
          <a:xfrm>
            <a:off x="273739" y="2195421"/>
            <a:ext cx="6350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measurements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three different terms to measure vertical distance.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are given in “feet”. We measure from the average sea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 known as </a:t>
            </a:r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(MSL) mean sea level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Measurements above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sea level are known as </a:t>
            </a:r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AMSL.</a:t>
            </a:r>
          </a:p>
          <a:p>
            <a:endParaRPr lang="en-A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Altitude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vertical distance between the aircraft and MSL.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Elevation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vertical distance between ground and MSL.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Height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vertical distance between the top of an object and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ground.</a:t>
            </a:r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white and black clock&#10;&#10;Description generated with very high confidence">
            <a:extLst>
              <a:ext uri="{FF2B5EF4-FFF2-40B4-BE49-F238E27FC236}">
                <a16:creationId xmlns:a16="http://schemas.microsoft.com/office/drawing/2014/main" id="{F04C567B-C4E7-46A2-A22C-133A318EA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63" y="231396"/>
            <a:ext cx="1741289" cy="1841953"/>
          </a:xfrm>
          <a:prstGeom prst="rect">
            <a:avLst/>
          </a:prstGeom>
        </p:spPr>
      </p:pic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D6D8CDA-38B7-46AF-B1F2-F6D70A309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33" y="290410"/>
            <a:ext cx="2783209" cy="1967340"/>
          </a:xfrm>
          <a:prstGeom prst="rect">
            <a:avLst/>
          </a:prstGeom>
        </p:spPr>
      </p:pic>
      <p:pic>
        <p:nvPicPr>
          <p:cNvPr id="9" name="Picture 8" descr="A close up of a tower&#10;&#10;Description generated with very high confidence">
            <a:extLst>
              <a:ext uri="{FF2B5EF4-FFF2-40B4-BE49-F238E27FC236}">
                <a16:creationId xmlns:a16="http://schemas.microsoft.com/office/drawing/2014/main" id="{8B083E75-85A7-4B99-8A37-CC2C16FEB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77" y="2557471"/>
            <a:ext cx="2431507" cy="3988606"/>
          </a:xfrm>
          <a:prstGeom prst="rect">
            <a:avLst/>
          </a:prstGeom>
        </p:spPr>
      </p:pic>
      <p:sp>
        <p:nvSpPr>
          <p:cNvPr id="10" name="Arrow: Up-Down 9">
            <a:extLst>
              <a:ext uri="{FF2B5EF4-FFF2-40B4-BE49-F238E27FC236}">
                <a16:creationId xmlns:a16="http://schemas.microsoft.com/office/drawing/2014/main" id="{0212BDE6-3323-4666-8F4F-7B3FEF929F57}"/>
              </a:ext>
            </a:extLst>
          </p:cNvPr>
          <p:cNvSpPr/>
          <p:nvPr/>
        </p:nvSpPr>
        <p:spPr>
          <a:xfrm>
            <a:off x="7145373" y="2775098"/>
            <a:ext cx="169827" cy="341158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A478DB03-1235-4D45-B429-80DCE79A9CB6}"/>
              </a:ext>
            </a:extLst>
          </p:cNvPr>
          <p:cNvSpPr/>
          <p:nvPr/>
        </p:nvSpPr>
        <p:spPr>
          <a:xfrm flipH="1">
            <a:off x="6891373" y="1644243"/>
            <a:ext cx="37147" cy="349159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411C03-2776-4AF0-8832-BC1FB7BAD6C8}"/>
              </a:ext>
            </a:extLst>
          </p:cNvPr>
          <p:cNvSpPr txBox="1"/>
          <p:nvPr/>
        </p:nvSpPr>
        <p:spPr>
          <a:xfrm>
            <a:off x="469492" y="1502117"/>
            <a:ext cx="84382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3 – Maps and Charts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Maps represent the earth’s surface. In aviation we call them </a:t>
            </a:r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Charts. 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Pilots often use more than one type of chart.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 Scales 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 chart is a scaled down version of the earths surface by reducing the earth to a fraction of its size and copying this onto a chart.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scale is the ratio between a length measured on the chart and the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 distance on the earths surface. For example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1;1000000 is 1 centimetre on the chart = 1000000 centimetres in real life.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known as a </a:t>
            </a:r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representative fraction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C352420-6F68-4962-B801-212146579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0" y="5355885"/>
            <a:ext cx="9229060" cy="109929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9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E2892019-E5C8-4388-AFE9-B01E9B9E647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13" y="1423641"/>
            <a:ext cx="4282747" cy="52710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F5C0-300E-4D57-AD61-7A59BFCFA37D}"/>
              </a:ext>
            </a:extLst>
          </p:cNvPr>
          <p:cNvSpPr txBox="1"/>
          <p:nvPr/>
        </p:nvSpPr>
        <p:spPr>
          <a:xfrm>
            <a:off x="449100" y="2042136"/>
            <a:ext cx="71850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Aeronautical charts are made to different scales.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(WAC) World Aeronautical Chart is at a scale of 1;1000000 while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(VTC) Visual Terminal Chart is at a scale of 1;250000.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smaller scale has less details than the larger scales. VTC has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detail than a WAC.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graduated scale will be shown on the chart so that you can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 the distance between two points on the chart and compare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to the scale.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1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37833B56-19CE-46AD-89A2-032F0657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86" y="829338"/>
            <a:ext cx="4413298" cy="3051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86BFD0-BF8A-4385-9814-78C9706FE05B}"/>
              </a:ext>
            </a:extLst>
          </p:cNvPr>
          <p:cNvSpPr txBox="1"/>
          <p:nvPr/>
        </p:nvSpPr>
        <p:spPr>
          <a:xfrm>
            <a:off x="211323" y="1757171"/>
            <a:ext cx="8622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 Navigational Charts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WAC – World Aeronautical Chart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used by a pilot to navigate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distances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		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		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VTC – Visual Terminal Chart –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used by a pilot when flying in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controlled air space to make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sure they are in the right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place, this is why it has more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detail and larger scale.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DDA53981-A746-450C-B815-ED6AC5C84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7" y="3274826"/>
            <a:ext cx="3920556" cy="333134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6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026AB-9DA4-4E69-A0C5-66905707E70F}"/>
              </a:ext>
            </a:extLst>
          </p:cNvPr>
          <p:cNvSpPr txBox="1"/>
          <p:nvPr/>
        </p:nvSpPr>
        <p:spPr>
          <a:xfrm>
            <a:off x="588452" y="1560353"/>
            <a:ext cx="8289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 Symbols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Symbols are used to represent things on a chart.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Made Features</a:t>
            </a:r>
          </a:p>
          <a:p>
            <a:endParaRPr lang="en-A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Roads 						Power Transmission Lines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Railway Lines 				Cities and towns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(Yellow patches)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Golf course					Airports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Towers						Multiple Towers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Glider Fields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F5AACB-E9EB-4C95-AE1D-B8EAEA4D3207}"/>
              </a:ext>
            </a:extLst>
          </p:cNvPr>
          <p:cNvCxnSpPr/>
          <p:nvPr/>
        </p:nvCxnSpPr>
        <p:spPr>
          <a:xfrm>
            <a:off x="1492716" y="3429000"/>
            <a:ext cx="1704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2BE034D-2C1C-4306-AD0F-3D6639057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62922" r="80608" b="24674"/>
          <a:stretch/>
        </p:blipFill>
        <p:spPr>
          <a:xfrm>
            <a:off x="2190307" y="3784380"/>
            <a:ext cx="1261604" cy="371928"/>
          </a:xfrm>
          <a:prstGeom prst="rect">
            <a:avLst/>
          </a:prstGeom>
        </p:spPr>
      </p:pic>
      <p:pic>
        <p:nvPicPr>
          <p:cNvPr id="12" name="Picture 11" descr="A picture containing outdoor&#10;&#10;Description generated with very high confidence">
            <a:extLst>
              <a:ext uri="{FF2B5EF4-FFF2-40B4-BE49-F238E27FC236}">
                <a16:creationId xmlns:a16="http://schemas.microsoft.com/office/drawing/2014/main" id="{361579B7-0D1A-4CD3-AABF-4B20E5B3C0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1" r="43987"/>
          <a:stretch/>
        </p:blipFill>
        <p:spPr>
          <a:xfrm rot="948846">
            <a:off x="6547698" y="2985031"/>
            <a:ext cx="1687457" cy="6761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45D3F1-4388-432B-8BB3-7F56BE5EA503}"/>
              </a:ext>
            </a:extLst>
          </p:cNvPr>
          <p:cNvSpPr txBox="1"/>
          <p:nvPr/>
        </p:nvSpPr>
        <p:spPr>
          <a:xfrm>
            <a:off x="6698513" y="3036663"/>
            <a:ext cx="382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0F2328-84FC-458B-AE83-42973AD92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912" y="2977116"/>
            <a:ext cx="606055" cy="744279"/>
          </a:xfrm>
          <a:prstGeom prst="rect">
            <a:avLst/>
          </a:prstGeom>
        </p:spPr>
      </p:pic>
      <p:pic>
        <p:nvPicPr>
          <p:cNvPr id="16" name="Picture 1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CC10E78-424F-46AD-9BAF-526F92D5A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0" t="36086" r="47268" b="28073"/>
          <a:stretch/>
        </p:blipFill>
        <p:spPr>
          <a:xfrm>
            <a:off x="6145651" y="3700130"/>
            <a:ext cx="1286442" cy="1286539"/>
          </a:xfrm>
          <a:prstGeom prst="rect">
            <a:avLst/>
          </a:prstGeom>
        </p:spPr>
      </p:pic>
      <p:pic>
        <p:nvPicPr>
          <p:cNvPr id="18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6CA373D-6138-4592-903C-FAD640C72D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9" t="91664" r="5986" b="4731"/>
          <a:stretch/>
        </p:blipFill>
        <p:spPr>
          <a:xfrm>
            <a:off x="1942657" y="4392728"/>
            <a:ext cx="800543" cy="700268"/>
          </a:xfrm>
          <a:prstGeom prst="rect">
            <a:avLst/>
          </a:prstGeom>
        </p:spPr>
      </p:pic>
      <p:pic>
        <p:nvPicPr>
          <p:cNvPr id="20" name="Picture 19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3C6F2A9-ABBB-4D63-8392-0895A2089A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2" t="12915" r="43541" b="80543"/>
          <a:stretch/>
        </p:blipFill>
        <p:spPr>
          <a:xfrm>
            <a:off x="4953000" y="4540444"/>
            <a:ext cx="395177" cy="436228"/>
          </a:xfrm>
          <a:prstGeom prst="rect">
            <a:avLst/>
          </a:prstGeom>
        </p:spPr>
      </p:pic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E2FCDAB-5E50-4C06-9864-978D4933F7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79021" r="61994" b="18294"/>
          <a:stretch/>
        </p:blipFill>
        <p:spPr>
          <a:xfrm>
            <a:off x="1616149" y="5098590"/>
            <a:ext cx="349153" cy="3494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EC9FB21-F0E9-46A0-A9DA-4DBA814FF860}"/>
              </a:ext>
            </a:extLst>
          </p:cNvPr>
          <p:cNvSpPr txBox="1"/>
          <p:nvPr/>
        </p:nvSpPr>
        <p:spPr>
          <a:xfrm>
            <a:off x="2051744" y="5167423"/>
            <a:ext cx="62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1710</a:t>
            </a:r>
          </a:p>
          <a:p>
            <a:r>
              <a:rPr lang="en-A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(328)</a:t>
            </a:r>
          </a:p>
        </p:txBody>
      </p:sp>
      <p:pic>
        <p:nvPicPr>
          <p:cNvPr id="25" name="Picture 2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D4E0A8E-E28D-4C6D-B776-F25335B328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6" t="87217" r="61994" b="9358"/>
          <a:stretch/>
        </p:blipFill>
        <p:spPr>
          <a:xfrm>
            <a:off x="5561587" y="5040468"/>
            <a:ext cx="435175" cy="4922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E3C3F1D-EF1A-431A-8DC4-34B588530B5E}"/>
              </a:ext>
            </a:extLst>
          </p:cNvPr>
          <p:cNvSpPr txBox="1"/>
          <p:nvPr/>
        </p:nvSpPr>
        <p:spPr>
          <a:xfrm>
            <a:off x="5966212" y="5181807"/>
            <a:ext cx="409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9647A-8022-4848-94D2-70957CDDD76B}"/>
              </a:ext>
            </a:extLst>
          </p:cNvPr>
          <p:cNvSpPr txBox="1"/>
          <p:nvPr/>
        </p:nvSpPr>
        <p:spPr>
          <a:xfrm>
            <a:off x="2501055" y="5162385"/>
            <a:ext cx="97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Elevation 1710 Height 328</a:t>
            </a:r>
          </a:p>
        </p:txBody>
      </p:sp>
      <p:pic>
        <p:nvPicPr>
          <p:cNvPr id="29" name="Picture 2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ADC6AE4-3DA2-4266-8FC5-35229EC4EB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0" t="67156" r="6474" b="30520"/>
          <a:stretch/>
        </p:blipFill>
        <p:spPr>
          <a:xfrm>
            <a:off x="2097265" y="5575083"/>
            <a:ext cx="509869" cy="596151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42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81D362-867E-480D-B854-33D8C4E90897}"/>
              </a:ext>
            </a:extLst>
          </p:cNvPr>
          <p:cNvSpPr txBox="1"/>
          <p:nvPr/>
        </p:nvSpPr>
        <p:spPr>
          <a:xfrm>
            <a:off x="511204" y="1593909"/>
            <a:ext cx="7422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Features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Rivers and lakes are shown in blue.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Hills and mountains show up with </a:t>
            </a:r>
            <a:r>
              <a:rPr lang="en-A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contour lines.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Contour lines are special lines that join places of equal height together. They colour between the lines to indicate the ground heights.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contour lines are closer together this indicates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ground has a steep slope and when they are further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apart, the ground is mostly flat.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highest point in an area is shown with a dot and a number, which is a spot height showing the elevation at that point. This could be the top of a mountain or hill or just the highest point in the area.</a:t>
            </a:r>
          </a:p>
        </p:txBody>
      </p:sp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B88D6B4-B996-497F-9C47-FD370E86E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 t="19816" r="42620" b="65369"/>
          <a:stretch/>
        </p:blipFill>
        <p:spPr>
          <a:xfrm>
            <a:off x="4869711" y="593332"/>
            <a:ext cx="1861210" cy="1767080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7F66D9F-EBED-4A9B-9497-ABD6E30AA6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1340" r="45449" b="26044"/>
          <a:stretch/>
        </p:blipFill>
        <p:spPr>
          <a:xfrm>
            <a:off x="6176953" y="3338623"/>
            <a:ext cx="2701713" cy="594467"/>
          </a:xfrm>
          <a:prstGeom prst="rect">
            <a:avLst/>
          </a:prstGeom>
        </p:spPr>
      </p:pic>
      <p:pic>
        <p:nvPicPr>
          <p:cNvPr id="11" name="Picture 1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34DEEA35-5B52-49F0-91E5-CA68A9B04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8" t="85174" r="26106" b="3976"/>
          <a:stretch/>
        </p:blipFill>
        <p:spPr>
          <a:xfrm>
            <a:off x="7933887" y="4551645"/>
            <a:ext cx="1412132" cy="2028521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01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F84FF-6FD4-4A46-ACD8-745EBDCD3FBB}"/>
              </a:ext>
            </a:extLst>
          </p:cNvPr>
          <p:cNvSpPr txBox="1"/>
          <p:nvPr/>
        </p:nvSpPr>
        <p:spPr>
          <a:xfrm>
            <a:off x="763400" y="1736522"/>
            <a:ext cx="7338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Questions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of the following is the correct shape of the earth?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names of the imaginary lines that are used to identify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positions on the surface of the earth? Put a cross in the box next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your answer.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Equator and poles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Longitude and Latitude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Lateral and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Longerbit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picture containing athletic game, sport&#10;&#10;Description generated with very high confidence">
            <a:extLst>
              <a:ext uri="{FF2B5EF4-FFF2-40B4-BE49-F238E27FC236}">
                <a16:creationId xmlns:a16="http://schemas.microsoft.com/office/drawing/2014/main" id="{27738DAE-00B6-4EF5-990F-391A42CAB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1" y="2818702"/>
            <a:ext cx="1013591" cy="1046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72C34-D9FC-4815-9BCE-5C2067485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22142" r="14073" b="3187"/>
          <a:stretch/>
        </p:blipFill>
        <p:spPr>
          <a:xfrm>
            <a:off x="2563101" y="2701776"/>
            <a:ext cx="1222090" cy="1151915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516C139-60D6-407E-9DB9-85542154A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192531" y="2701776"/>
            <a:ext cx="1304502" cy="1228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425C82-9717-43C1-A3F0-EA7AE2EFD9F3}"/>
              </a:ext>
            </a:extLst>
          </p:cNvPr>
          <p:cNvSpPr/>
          <p:nvPr/>
        </p:nvSpPr>
        <p:spPr>
          <a:xfrm>
            <a:off x="3503001" y="5294723"/>
            <a:ext cx="259171" cy="285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FEE90E-5A9D-4FF7-B975-7C655CCE5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505" y="5609973"/>
            <a:ext cx="289053" cy="304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F20BF1-62E1-4F83-AA8C-5CCAEF409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549" y="5936436"/>
            <a:ext cx="289009" cy="315507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513CF-1FA8-4011-A638-43D4737B00C1}"/>
              </a:ext>
            </a:extLst>
          </p:cNvPr>
          <p:cNvSpPr txBox="1"/>
          <p:nvPr/>
        </p:nvSpPr>
        <p:spPr>
          <a:xfrm>
            <a:off x="550334" y="1608352"/>
            <a:ext cx="90671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1 – Form of the Earth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shape of the earth changes constantly.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Earthquakes, landslides, volcanoes erupt, oceans rise,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continents are slowly moving all the time.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our earth resembles a ball or </a:t>
            </a:r>
            <a:r>
              <a:rPr lang="en-AU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SPHERE 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 from space.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The earth spins around a centre line called an </a:t>
            </a:r>
            <a:r>
              <a:rPr lang="en-AU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AXIS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two points where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the axis meets the earths surface are called the North and South Geographic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Poles, or </a:t>
            </a:r>
            <a:r>
              <a:rPr lang="en-AU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 NORTH and TRUE SOUTH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The earth spins anti – clockwise around it’s axis.</a:t>
            </a:r>
          </a:p>
        </p:txBody>
      </p:sp>
      <p:pic>
        <p:nvPicPr>
          <p:cNvPr id="4" name="Picture 3" descr="A satellite in space&#10;&#10;Description generated with high confidence">
            <a:extLst>
              <a:ext uri="{FF2B5EF4-FFF2-40B4-BE49-F238E27FC236}">
                <a16:creationId xmlns:a16="http://schemas.microsoft.com/office/drawing/2014/main" id="{52720C60-70CD-4499-BCEC-279AD0619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05" y="412697"/>
            <a:ext cx="2796362" cy="278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E5E49-E6EE-4DB4-A160-2ACFDF8BC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8" y="3658573"/>
            <a:ext cx="2862522" cy="29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89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D81AA-4FAA-4C70-BFAD-F6D829904590}"/>
              </a:ext>
            </a:extLst>
          </p:cNvPr>
          <p:cNvSpPr txBox="1"/>
          <p:nvPr/>
        </p:nvSpPr>
        <p:spPr>
          <a:xfrm>
            <a:off x="681605" y="1702965"/>
            <a:ext cx="775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globe below is indicated a great circle and a small circle.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 the circles with the correct names.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594D6-5451-40B2-BF61-8C50BBB5D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81"/>
          <a:stretch/>
        </p:blipFill>
        <p:spPr>
          <a:xfrm>
            <a:off x="856659" y="2617366"/>
            <a:ext cx="1812114" cy="1696833"/>
          </a:xfrm>
          <a:prstGeom prst="rect">
            <a:avLst/>
          </a:prstGeom>
        </p:spPr>
      </p:pic>
      <p:pic>
        <p:nvPicPr>
          <p:cNvPr id="10" name="Ink 9">
            <a:extLst>
              <a:ext uri="{FF2B5EF4-FFF2-40B4-BE49-F238E27FC236}">
                <a16:creationId xmlns:a16="http://schemas.microsoft.com/office/drawing/2014/main" id="{F7A249A6-8430-4FA2-A714-DF9B1B42CB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22434" y="2698109"/>
            <a:ext cx="207968" cy="3135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F97790-210C-4A87-8D13-56CE6D7313FE}"/>
              </a:ext>
            </a:extLst>
          </p:cNvPr>
          <p:cNvSpPr txBox="1"/>
          <p:nvPr/>
        </p:nvSpPr>
        <p:spPr>
          <a:xfrm>
            <a:off x="2759989" y="2763918"/>
            <a:ext cx="284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Circle? </a:t>
            </a:r>
            <a:r>
              <a:rPr lang="en-A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</a:p>
          <a:p>
            <a:endParaRPr lang="en-AU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Circle? </a:t>
            </a:r>
            <a:r>
              <a:rPr lang="en-A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38230-611C-48CC-83DA-E614057B4DAE}"/>
              </a:ext>
            </a:extLst>
          </p:cNvPr>
          <p:cNvSpPr txBox="1"/>
          <p:nvPr/>
        </p:nvSpPr>
        <p:spPr>
          <a:xfrm>
            <a:off x="681606" y="4508705"/>
            <a:ext cx="7395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place does the Prime Meridian pass through?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a cross in the box next to the answer you think is correct.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Australia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Greenwich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Canberra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DC4800-65E0-4F22-9653-2B2D18A12059}"/>
              </a:ext>
            </a:extLst>
          </p:cNvPr>
          <p:cNvSpPr/>
          <p:nvPr/>
        </p:nvSpPr>
        <p:spPr>
          <a:xfrm>
            <a:off x="2146682" y="5318620"/>
            <a:ext cx="279834" cy="295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EDAEA8-81F8-46A9-8823-8CF68C109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995" y="5633760"/>
            <a:ext cx="297206" cy="317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3FFAC0-BE57-468C-93A3-56D36F60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866" y="5961609"/>
            <a:ext cx="297206" cy="317019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3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B59944-B474-4A1C-A721-EE59D01E2213}"/>
              </a:ext>
            </a:extLst>
          </p:cNvPr>
          <p:cNvSpPr txBox="1"/>
          <p:nvPr/>
        </p:nvSpPr>
        <p:spPr>
          <a:xfrm>
            <a:off x="688422" y="1862356"/>
            <a:ext cx="72863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path that an aircraft follows over the ground is called a what?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a cross in the box next to your answer.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Tracks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Heading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Drift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of these symbols represents a railway line on a chart?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 your choice.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of these symbols represents an airfield on a chart?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 your answer.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2C93C-3279-4885-A166-207D119E7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50" y="2658095"/>
            <a:ext cx="297206" cy="317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8FC851-3ADD-4A38-9FA1-FC6BA92D1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50" y="2992999"/>
            <a:ext cx="297206" cy="317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8928A3-AB16-415F-8BF4-7BD4A3F5C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50" y="3327903"/>
            <a:ext cx="297206" cy="317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C3BF9-6170-40F8-B589-AE6037FE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61" y="4434470"/>
            <a:ext cx="1134335" cy="371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8B64E8-8DC8-466F-8988-77D5D3941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432" y="4608223"/>
            <a:ext cx="1718840" cy="12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08253B-9CEE-4855-B0D7-ADD432A869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0" t="26720" r="649" b="27665"/>
          <a:stretch/>
        </p:blipFill>
        <p:spPr>
          <a:xfrm>
            <a:off x="5486924" y="4242481"/>
            <a:ext cx="1819887" cy="525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BCE1D7-2E0B-41BE-950A-4B51517AA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105" y="4136689"/>
            <a:ext cx="520110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F44144-39D3-4BB6-8F5F-31233E162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790" y="4132885"/>
            <a:ext cx="520110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1D1260-E751-458D-B35D-045938A2B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158" y="5882985"/>
            <a:ext cx="695783" cy="709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604858-956A-4B0D-B21F-421E8D9AD3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5874" y="5869596"/>
            <a:ext cx="471213" cy="545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F628EF-7A0B-46DC-A48C-C153424CEC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8568" y="5882318"/>
            <a:ext cx="767083" cy="699236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87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C9A4CC-F3C0-40DB-B5D5-2FA4D5AFB938}"/>
              </a:ext>
            </a:extLst>
          </p:cNvPr>
          <p:cNvSpPr txBox="1"/>
          <p:nvPr/>
        </p:nvSpPr>
        <p:spPr>
          <a:xfrm>
            <a:off x="138224" y="2147777"/>
            <a:ext cx="81870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name of the symbol that indicates the highest point in an area? Put a cross beside your choice.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 height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height		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spot			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of these is the correct way to show the highest point in an area?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 the one you think is correct.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5ADF7-B2B3-4A09-852D-A1CB27DB0D57}"/>
              </a:ext>
            </a:extLst>
          </p:cNvPr>
          <p:cNvSpPr/>
          <p:nvPr/>
        </p:nvSpPr>
        <p:spPr>
          <a:xfrm>
            <a:off x="2516490" y="2955852"/>
            <a:ext cx="265826" cy="276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9915BF4F-E7BD-48B4-AB48-45A552C8A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1" t="10397" r="23577" b="46788"/>
          <a:stretch/>
        </p:blipFill>
        <p:spPr>
          <a:xfrm rot="16200000">
            <a:off x="3484691" y="3111179"/>
            <a:ext cx="1216357" cy="45514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5ADF7-B2B3-4A09-852D-A1CB27DB0D57}"/>
              </a:ext>
            </a:extLst>
          </p:cNvPr>
          <p:cNvSpPr/>
          <p:nvPr/>
        </p:nvSpPr>
        <p:spPr>
          <a:xfrm>
            <a:off x="2516490" y="3274828"/>
            <a:ext cx="265826" cy="276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5ADF7-B2B3-4A09-852D-A1CB27DB0D57}"/>
              </a:ext>
            </a:extLst>
          </p:cNvPr>
          <p:cNvSpPr/>
          <p:nvPr/>
        </p:nvSpPr>
        <p:spPr>
          <a:xfrm>
            <a:off x="2516490" y="3593804"/>
            <a:ext cx="265826" cy="276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26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12171C0-7B89-4FDF-A0C6-C58F08C6B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09" y="593516"/>
            <a:ext cx="1339210" cy="1397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C9A4CC-F3C0-40DB-B5D5-2FA4D5AFB938}"/>
              </a:ext>
            </a:extLst>
          </p:cNvPr>
          <p:cNvSpPr txBox="1"/>
          <p:nvPr/>
        </p:nvSpPr>
        <p:spPr>
          <a:xfrm>
            <a:off x="1458637" y="1820411"/>
            <a:ext cx="5289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ready to sit the exam for your NAVIGATION 4 badge.</a:t>
            </a:r>
          </a:p>
        </p:txBody>
      </p:sp>
      <p:pic>
        <p:nvPicPr>
          <p:cNvPr id="9" name="Picture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BF1EB9F3-DE1A-4478-8763-B6F3AD8FC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" y="2669453"/>
            <a:ext cx="4959214" cy="3429016"/>
          </a:xfrm>
          <a:prstGeom prst="rect">
            <a:avLst/>
          </a:prstGeom>
        </p:spPr>
      </p:pic>
      <p:pic>
        <p:nvPicPr>
          <p:cNvPr id="11" name="Picture 10" descr="A close up of a tower&#10;&#10;Description generated with very high confidence">
            <a:extLst>
              <a:ext uri="{FF2B5EF4-FFF2-40B4-BE49-F238E27FC236}">
                <a16:creationId xmlns:a16="http://schemas.microsoft.com/office/drawing/2014/main" id="{D05DE4A6-450A-45C2-AD22-4B5B8338C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97" y="379898"/>
            <a:ext cx="1570039" cy="2575467"/>
          </a:xfrm>
          <a:prstGeom prst="rect">
            <a:avLst/>
          </a:prstGeom>
        </p:spPr>
      </p:pic>
      <p:pic>
        <p:nvPicPr>
          <p:cNvPr id="15" name="Picture 14" descr="A close up of a road&#10;&#10;Description generated with high confidence">
            <a:extLst>
              <a:ext uri="{FF2B5EF4-FFF2-40B4-BE49-F238E27FC236}">
                <a16:creationId xmlns:a16="http://schemas.microsoft.com/office/drawing/2014/main" id="{4F0AB46E-6B52-42EE-876E-273026E39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61" y="3384728"/>
            <a:ext cx="2843023" cy="1959499"/>
          </a:xfrm>
          <a:prstGeom prst="rect">
            <a:avLst/>
          </a:prstGeom>
        </p:spPr>
      </p:pic>
      <p:pic>
        <p:nvPicPr>
          <p:cNvPr id="19" name="Picture 18" descr="A close up of a sign&#10;&#10;Description generated with high confidence">
            <a:extLst>
              <a:ext uri="{FF2B5EF4-FFF2-40B4-BE49-F238E27FC236}">
                <a16:creationId xmlns:a16="http://schemas.microsoft.com/office/drawing/2014/main" id="{1E64FD73-2FBF-4D0C-A5CC-93EE2154A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400" y="5700178"/>
            <a:ext cx="1990580" cy="955410"/>
          </a:xfrm>
          <a:prstGeom prst="rect">
            <a:avLst/>
          </a:prstGeom>
        </p:spPr>
      </p:pic>
      <p:pic>
        <p:nvPicPr>
          <p:cNvPr id="21" name="Picture 20" descr="A close up of a clock&#10;&#10;Description generated with very high confidence">
            <a:extLst>
              <a:ext uri="{FF2B5EF4-FFF2-40B4-BE49-F238E27FC236}">
                <a16:creationId xmlns:a16="http://schemas.microsoft.com/office/drawing/2014/main" id="{C2936F91-4CB6-4D19-9A31-6621F8504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51" y="407938"/>
            <a:ext cx="1410670" cy="1285586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9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513CF-1FA8-4011-A638-43D4737B00C1}"/>
              </a:ext>
            </a:extLst>
          </p:cNvPr>
          <p:cNvSpPr txBox="1"/>
          <p:nvPr/>
        </p:nvSpPr>
        <p:spPr>
          <a:xfrm>
            <a:off x="550334" y="1608352"/>
            <a:ext cx="906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1 – Form of the Earth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well as spinning around it’s </a:t>
            </a:r>
            <a:r>
              <a:rPr lang="en-AU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AXIS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earth travels around the sun, giving us our seasons.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B30C38-6B00-4B4E-9E02-4B5D74C56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95" y="3167570"/>
            <a:ext cx="5447649" cy="303121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9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BEE686-0A35-43E7-8E06-B99128B198E2}"/>
              </a:ext>
            </a:extLst>
          </p:cNvPr>
          <p:cNvSpPr txBox="1"/>
          <p:nvPr/>
        </p:nvSpPr>
        <p:spPr>
          <a:xfrm>
            <a:off x="566058" y="1500188"/>
            <a:ext cx="80156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Imaginary Lines on the Earth’s surface.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lines drawn on the earth’s surface are curved.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Circles – the centre of the earth is also the centre of the circle.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Longitude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meridians of longitude, are semi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circles joining the north and south poles of the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polar axis.</a:t>
            </a:r>
          </a:p>
        </p:txBody>
      </p:sp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C87BDFD-8980-43D6-BC7A-6B984B16F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4" y="3350054"/>
            <a:ext cx="3627146" cy="2899744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0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643BA5-F979-4E1E-8AF0-F9C43DD80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47" y="3354570"/>
            <a:ext cx="2416957" cy="2355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1D5476-9DEE-468E-9B01-1513196EC877}"/>
              </a:ext>
            </a:extLst>
          </p:cNvPr>
          <p:cNvSpPr txBox="1"/>
          <p:nvPr/>
        </p:nvSpPr>
        <p:spPr>
          <a:xfrm>
            <a:off x="845192" y="1845579"/>
            <a:ext cx="7879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Equator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equator is a great circle whose plane is perpendicular (at right angles) to the earth’s axis.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travels east to west and is at latitude 0 degrees.</a:t>
            </a:r>
          </a:p>
        </p:txBody>
      </p:sp>
      <p:pic>
        <p:nvPicPr>
          <p:cNvPr id="4" name="Picture 3" descr="A picture containing sport, athletic game&#10;&#10;Description generated with very high confidence">
            <a:extLst>
              <a:ext uri="{FF2B5EF4-FFF2-40B4-BE49-F238E27FC236}">
                <a16:creationId xmlns:a16="http://schemas.microsoft.com/office/drawing/2014/main" id="{E87DDC44-71AF-4966-B782-BE24C8CF3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8" y="3613474"/>
            <a:ext cx="4644115" cy="2532016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9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9E2B3A-CA8F-45AA-ADAD-DA3B6D494DAB}"/>
              </a:ext>
            </a:extLst>
          </p:cNvPr>
          <p:cNvSpPr txBox="1"/>
          <p:nvPr/>
        </p:nvSpPr>
        <p:spPr>
          <a:xfrm>
            <a:off x="287080" y="1927420"/>
            <a:ext cx="8431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 Signals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 signals travel by the shortest path around the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earth, they follow a great circle.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</a:t>
            </a:r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Summary: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The great circle is the largest circle that can 									be drawn around the surface of the earth.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The shortest distance between any two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points on the earths surface follows the line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of a great circle.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2E3C7-3B3F-4C03-8704-30414FD2B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" y="3891517"/>
            <a:ext cx="3625703" cy="1962586"/>
          </a:xfrm>
          <a:prstGeom prst="rect">
            <a:avLst/>
          </a:prstGeom>
        </p:spPr>
      </p:pic>
      <p:pic>
        <p:nvPicPr>
          <p:cNvPr id="8" name="Picture 7" descr="A sunset over a body of water&#10;&#10;Description generated with high confidence">
            <a:extLst>
              <a:ext uri="{FF2B5EF4-FFF2-40B4-BE49-F238E27FC236}">
                <a16:creationId xmlns:a16="http://schemas.microsoft.com/office/drawing/2014/main" id="{DF688C2D-97E9-471F-B493-FB6D5B62C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18" y="655622"/>
            <a:ext cx="2751224" cy="253632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2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C5C0C-33F3-4491-9526-D6C8D0CF9C7E}"/>
              </a:ext>
            </a:extLst>
          </p:cNvPr>
          <p:cNvSpPr txBox="1"/>
          <p:nvPr/>
        </p:nvSpPr>
        <p:spPr>
          <a:xfrm>
            <a:off x="206141" y="1577522"/>
            <a:ext cx="86768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Circles</a:t>
            </a:r>
          </a:p>
          <a:p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small circle is any circle on the earth’s surface that is not a great circle.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Parallels of latitude are small circles.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Latitude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small circles that are parallel with the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equator. It joins all points of the same latitude.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The equator is 0 degrees latitude. As you move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south of the equator, the parallels of latitude are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labelled with south, as you move north, they are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labelled north.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The north pole is labelled 90 degrees north and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the south pole is labelled 90 degrees south.</a:t>
            </a:r>
          </a:p>
        </p:txBody>
      </p:sp>
      <p:pic>
        <p:nvPicPr>
          <p:cNvPr id="4" name="Picture 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80A1B7C8-8E94-450A-B090-5CC112BEE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3" y="3164893"/>
            <a:ext cx="2527560" cy="2714912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206A82-EC6C-4360-BE59-EA52FC80D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87" y="4072271"/>
            <a:ext cx="2768393" cy="2785730"/>
          </a:xfrm>
          <a:prstGeom prst="rect">
            <a:avLst/>
          </a:prstGeom>
        </p:spPr>
      </p:pic>
      <p:pic>
        <p:nvPicPr>
          <p:cNvPr id="4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FDB3324-1033-4CF3-B686-738D8CD416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3" b="-229"/>
          <a:stretch/>
        </p:blipFill>
        <p:spPr>
          <a:xfrm>
            <a:off x="361249" y="3584285"/>
            <a:ext cx="2732825" cy="2833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951FE6-807F-470A-B120-F00E6F3C4D55}"/>
              </a:ext>
            </a:extLst>
          </p:cNvPr>
          <p:cNvSpPr txBox="1"/>
          <p:nvPr/>
        </p:nvSpPr>
        <p:spPr>
          <a:xfrm>
            <a:off x="633893" y="1593909"/>
            <a:ext cx="8342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Degrees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why do we use “degrees” to label latitude lines?</a:t>
            </a:r>
            <a:endParaRPr lang="en-A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latitude of place is the angular distance in degrees from the equator, measured at the centre of the earth.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Longitude 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meridians of longitude join the north and south poles.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Greenwich Meridian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or </a:t>
            </a:r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 Meridian 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passes through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Greenwich in the United Kingdom and is known as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longitude 0 degrees E/W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0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4B6D56-5A92-418D-ACAD-39A3786D2B5A}"/>
              </a:ext>
            </a:extLst>
          </p:cNvPr>
          <p:cNvSpPr txBox="1"/>
          <p:nvPr/>
        </p:nvSpPr>
        <p:spPr>
          <a:xfrm>
            <a:off x="164976" y="1860697"/>
            <a:ext cx="8085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opposite of the prime meridian is known as 180 degrees East / West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you can get to it by travelling 180 degrees east or west from the prime meridian. 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also known as the </a:t>
            </a:r>
            <a:r>
              <a:rPr lang="en-AU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ANTIMERIDIAN.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Meridians of longitude are specified by their angular difference in degrees east or west of the Prime Meridian.</a:t>
            </a: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using the latitude and longitude graticule the position of any point on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earth’s surface can be stated by saying – latitude (north or south of 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equator) as well as longitude (east or west of the prime meridian)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97FDA76-9593-4DC9-93EE-0BF0A1FEF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484188"/>
            <a:ext cx="282572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860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2007</TotalTime>
  <Words>1710</Words>
  <Application>Microsoft Macintosh PowerPoint</Application>
  <PresentationFormat>A4 Paper (210x297 mm)</PresentationFormat>
  <Paragraphs>235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GRC</dc:creator>
  <cp:lastModifiedBy>deanne grinter</cp:lastModifiedBy>
  <cp:revision>278</cp:revision>
  <dcterms:created xsi:type="dcterms:W3CDTF">2017-10-02T09:44:35Z</dcterms:created>
  <dcterms:modified xsi:type="dcterms:W3CDTF">2020-03-21T01:27:22Z</dcterms:modified>
</cp:coreProperties>
</file>