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0" r:id="rId3"/>
    <p:sldId id="261" r:id="rId4"/>
    <p:sldId id="263" r:id="rId5"/>
    <p:sldId id="262" r:id="rId6"/>
    <p:sldId id="264" r:id="rId7"/>
    <p:sldId id="257" r:id="rId8"/>
    <p:sldId id="258" r:id="rId9"/>
    <p:sldId id="259"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52" autoAdjust="0"/>
    <p:restoredTop sz="70476" autoAdjust="0"/>
  </p:normalViewPr>
  <p:slideViewPr>
    <p:cSldViewPr>
      <p:cViewPr varScale="1">
        <p:scale>
          <a:sx n="68" d="100"/>
          <a:sy n="68" d="100"/>
        </p:scale>
        <p:origin x="53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18D58B-CDB4-4311-9D00-D56C1B09FDBD}" type="datetimeFigureOut">
              <a:rPr lang="en-US" smtClean="0"/>
              <a:pPr/>
              <a:t>3/20/2020</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54FDFD-82DC-4F22-B963-5C9ADABD6041}"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5A54FDFD-82DC-4F22-B963-5C9ADABD6041}" type="slidenum">
              <a:rPr lang="en-AU" smtClean="0"/>
              <a:pPr/>
              <a:t>2</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AU" baseline="0" dirty="0"/>
              <a:t> Don’t forget that your role in the Squadron is important, don’t think of other appointments or roles as important than yours. </a:t>
            </a:r>
          </a:p>
          <a:p>
            <a:pPr>
              <a:buFont typeface="Arial" pitchFamily="34" charset="0"/>
              <a:buChar char="•"/>
            </a:pPr>
            <a:r>
              <a:rPr lang="en-AU" baseline="0" dirty="0"/>
              <a:t> Be there for your Cadets, teach them well and improve on what you have.</a:t>
            </a:r>
          </a:p>
          <a:p>
            <a:pPr>
              <a:buFont typeface="Arial" pitchFamily="34" charset="0"/>
              <a:buChar char="•"/>
            </a:pPr>
            <a:r>
              <a:rPr lang="en-AU" baseline="0" dirty="0"/>
              <a:t> Have the courage to share your ideas, if it is going to benefit your cadets then why hesitate.</a:t>
            </a:r>
            <a:endParaRPr lang="en-AU" dirty="0"/>
          </a:p>
        </p:txBody>
      </p:sp>
      <p:sp>
        <p:nvSpPr>
          <p:cNvPr id="4" name="Slide Number Placeholder 3"/>
          <p:cNvSpPr>
            <a:spLocks noGrp="1"/>
          </p:cNvSpPr>
          <p:nvPr>
            <p:ph type="sldNum" sz="quarter" idx="10"/>
          </p:nvPr>
        </p:nvSpPr>
        <p:spPr/>
        <p:txBody>
          <a:bodyPr/>
          <a:lstStyle/>
          <a:p>
            <a:fld id="{5A54FDFD-82DC-4F22-B963-5C9ADABD6041}" type="slidenum">
              <a:rPr lang="en-AU" smtClean="0"/>
              <a:pPr/>
              <a:t>12</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5A54FDFD-82DC-4F22-B963-5C9ADABD6041}" type="slidenum">
              <a:rPr lang="en-AU" smtClean="0"/>
              <a:pPr/>
              <a:t>13</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AU" dirty="0"/>
              <a:t> We</a:t>
            </a:r>
            <a:r>
              <a:rPr lang="en-AU" baseline="0" dirty="0"/>
              <a:t> will just have a discussion first on how your Squadron gain New Recruits and how effective it is. (Discuss points/ways to improve)</a:t>
            </a:r>
          </a:p>
          <a:p>
            <a:pPr>
              <a:buFont typeface="Arial" pitchFamily="34" charset="0"/>
              <a:buChar char="•"/>
            </a:pPr>
            <a:r>
              <a:rPr lang="en-AU" baseline="0" dirty="0"/>
              <a:t>Its important to make your New Recruits feel apart of the Squadron. How many of you here had doubts about joining or were scared to join. Ask your O.C about giving new recruits temporary cadet numbers like R00012 , so when you call out the roll they have a number to say too. What other things might you do to make new recruits feel more involved and more apart of the Squadron?, What does you squadron do?</a:t>
            </a:r>
          </a:p>
          <a:p>
            <a:pPr>
              <a:buFont typeface="Arial" pitchFamily="34" charset="0"/>
              <a:buChar char="•"/>
            </a:pPr>
            <a:r>
              <a:rPr lang="en-AU" baseline="0" dirty="0"/>
              <a:t> It is vital that New Recruits receive correct training and have plenty of resources. Use the Introduction course, and give New Recruits handouts of information specific to your Squadron.</a:t>
            </a:r>
          </a:p>
        </p:txBody>
      </p:sp>
      <p:sp>
        <p:nvSpPr>
          <p:cNvPr id="4" name="Slide Number Placeholder 3"/>
          <p:cNvSpPr>
            <a:spLocks noGrp="1"/>
          </p:cNvSpPr>
          <p:nvPr>
            <p:ph type="sldNum" sz="quarter" idx="10"/>
          </p:nvPr>
        </p:nvSpPr>
        <p:spPr/>
        <p:txBody>
          <a:bodyPr/>
          <a:lstStyle/>
          <a:p>
            <a:fld id="{5A54FDFD-82DC-4F22-B963-5C9ADABD6041}" type="slidenum">
              <a:rPr lang="en-AU" smtClean="0"/>
              <a:pPr/>
              <a:t>3</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AU" dirty="0"/>
              <a:t> To get new members</a:t>
            </a:r>
            <a:r>
              <a:rPr lang="en-AU" baseline="0" dirty="0"/>
              <a:t> you will have to promote your squadron to the public. If your </a:t>
            </a:r>
            <a:r>
              <a:rPr lang="en-AU" b="1" u="sng" baseline="0" dirty="0"/>
              <a:t>Squadron</a:t>
            </a:r>
            <a:r>
              <a:rPr lang="en-AU" baseline="0" dirty="0"/>
              <a:t> Doesn’t have any then create Pamphlets or Brochures of your Squadron that detail the location of your Squadrons HQ, etc.</a:t>
            </a:r>
          </a:p>
          <a:p>
            <a:pPr>
              <a:buFont typeface="Arial" pitchFamily="34" charset="0"/>
              <a:buChar char="•"/>
            </a:pPr>
            <a:r>
              <a:rPr lang="en-AU" baseline="0" dirty="0"/>
              <a:t> Promoting your Squadron at local schools is a must. How many of you have gone to a School in your uniform and promoted the air league? Its really easy to do. Go on the internet get the schools number and give it to your O.C/Adjutant and ask if he might be able to organise a day with the school. </a:t>
            </a:r>
          </a:p>
          <a:p>
            <a:pPr>
              <a:buFont typeface="Arial" pitchFamily="34" charset="0"/>
              <a:buChar char="•"/>
            </a:pPr>
            <a:r>
              <a:rPr lang="en-AU" baseline="0" dirty="0"/>
              <a:t> Occasionally do letter box drops. Place Flyers in letter boxes around community.</a:t>
            </a:r>
          </a:p>
          <a:p>
            <a:pPr>
              <a:buFont typeface="Arial" pitchFamily="34" charset="0"/>
              <a:buChar char="•"/>
            </a:pPr>
            <a:r>
              <a:rPr lang="en-AU" baseline="0" dirty="0"/>
              <a:t> Have regular recruiting days, invite other Squadrons, speak to potential members about joining</a:t>
            </a:r>
            <a:endParaRPr lang="en-AU" dirty="0"/>
          </a:p>
        </p:txBody>
      </p:sp>
      <p:sp>
        <p:nvSpPr>
          <p:cNvPr id="4" name="Slide Number Placeholder 3"/>
          <p:cNvSpPr>
            <a:spLocks noGrp="1"/>
          </p:cNvSpPr>
          <p:nvPr>
            <p:ph type="sldNum" sz="quarter" idx="10"/>
          </p:nvPr>
        </p:nvSpPr>
        <p:spPr/>
        <p:txBody>
          <a:bodyPr/>
          <a:lstStyle/>
          <a:p>
            <a:fld id="{5A54FDFD-82DC-4F22-B963-5C9ADABD6041}" type="slidenum">
              <a:rPr lang="en-AU" smtClean="0"/>
              <a:pPr/>
              <a:t>4</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AU" dirty="0"/>
              <a:t> The way that people view the Air League will determine if</a:t>
            </a:r>
            <a:r>
              <a:rPr lang="en-AU" baseline="0" dirty="0"/>
              <a:t> they will allow their children to join. Make sure that you have control of cadets when you are in uniform in public and</a:t>
            </a:r>
          </a:p>
          <a:p>
            <a:pPr>
              <a:buFont typeface="Arial" pitchFamily="34" charset="0"/>
              <a:buChar char="•"/>
            </a:pPr>
            <a:r>
              <a:rPr lang="en-AU" baseline="0" dirty="0"/>
              <a:t> Ensure that your uniform and that of the cadets are perfect, exact and the same.</a:t>
            </a:r>
          </a:p>
          <a:p>
            <a:pPr>
              <a:buFont typeface="Arial" pitchFamily="34" charset="0"/>
              <a:buChar char="•"/>
            </a:pPr>
            <a:r>
              <a:rPr lang="en-AU" baseline="0" dirty="0"/>
              <a:t> It would be beneficial to get in contact with local newspapers and magazines to do an article about the Air League or an important achievement your Squadron has made.</a:t>
            </a:r>
          </a:p>
          <a:p>
            <a:pPr>
              <a:buFont typeface="Arial" pitchFamily="34" charset="0"/>
              <a:buChar char="•"/>
            </a:pPr>
            <a:r>
              <a:rPr lang="en-AU" baseline="0" dirty="0"/>
              <a:t> If your Squadron doesn’t have one, make a Monthly or Quarterly Newsletter that details important achievements in the Squadron. This newsletter may be shown to potential members.</a:t>
            </a:r>
            <a:endParaRPr lang="en-AU" dirty="0"/>
          </a:p>
        </p:txBody>
      </p:sp>
      <p:sp>
        <p:nvSpPr>
          <p:cNvPr id="4" name="Slide Number Placeholder 3"/>
          <p:cNvSpPr>
            <a:spLocks noGrp="1"/>
          </p:cNvSpPr>
          <p:nvPr>
            <p:ph type="sldNum" sz="quarter" idx="10"/>
          </p:nvPr>
        </p:nvSpPr>
        <p:spPr/>
        <p:txBody>
          <a:bodyPr/>
          <a:lstStyle/>
          <a:p>
            <a:fld id="{5A54FDFD-82DC-4F22-B963-5C9ADABD6041}" type="slidenum">
              <a:rPr lang="en-AU" smtClean="0"/>
              <a:pPr/>
              <a:t>5</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AU" dirty="0"/>
              <a:t> Keep up to date with community activities and possible impact on cadets. Like School Violence,</a:t>
            </a:r>
            <a:r>
              <a:rPr lang="en-AU" baseline="0" dirty="0"/>
              <a:t> Deaths, etc</a:t>
            </a:r>
            <a:endParaRPr lang="en-AU" dirty="0"/>
          </a:p>
          <a:p>
            <a:pPr>
              <a:buFont typeface="Arial" pitchFamily="34" charset="0"/>
              <a:buChar char="•"/>
            </a:pPr>
            <a:r>
              <a:rPr lang="en-AU" baseline="0" dirty="0"/>
              <a:t> Encourage cadets to do community service – provides good source of “advertising” for your squadron.</a:t>
            </a:r>
            <a:endParaRPr lang="en-AU" dirty="0"/>
          </a:p>
        </p:txBody>
      </p:sp>
      <p:sp>
        <p:nvSpPr>
          <p:cNvPr id="4" name="Slide Number Placeholder 3"/>
          <p:cNvSpPr>
            <a:spLocks noGrp="1"/>
          </p:cNvSpPr>
          <p:nvPr>
            <p:ph type="sldNum" sz="quarter" idx="10"/>
          </p:nvPr>
        </p:nvSpPr>
        <p:spPr/>
        <p:txBody>
          <a:bodyPr/>
          <a:lstStyle/>
          <a:p>
            <a:fld id="{5A54FDFD-82DC-4F22-B963-5C9ADABD6041}" type="slidenum">
              <a:rPr lang="en-AU" smtClean="0"/>
              <a:pPr/>
              <a:t>6</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AU" dirty="0"/>
              <a:t>Your Squadron, The</a:t>
            </a:r>
            <a:r>
              <a:rPr lang="en-AU" baseline="0" dirty="0"/>
              <a:t> Way You Want It!</a:t>
            </a:r>
            <a:endParaRPr lang="en-AU" dirty="0"/>
          </a:p>
          <a:p>
            <a:pPr>
              <a:buFont typeface="Arial" pitchFamily="34" charset="0"/>
              <a:buChar char="•"/>
            </a:pPr>
            <a:r>
              <a:rPr lang="en-AU" dirty="0"/>
              <a:t> It</a:t>
            </a:r>
            <a:r>
              <a:rPr lang="en-AU" baseline="0" dirty="0"/>
              <a:t> doesn’t matter what rank or appointment you are, share your Ideas, share your opinions to other officers/NCOs. (Eg: Canteen/Break Time Allocation)</a:t>
            </a:r>
          </a:p>
          <a:p>
            <a:pPr>
              <a:buFont typeface="Arial" pitchFamily="34" charset="0"/>
              <a:buChar char="•"/>
            </a:pPr>
            <a:r>
              <a:rPr lang="en-AU" dirty="0"/>
              <a:t> In doing</a:t>
            </a:r>
            <a:r>
              <a:rPr lang="en-AU" baseline="0" dirty="0"/>
              <a:t> this it will make change for the best. But you have to make sure that the change is the Best thing for the Squadron. Make sure you think about it because when things go wrong you may be blamed.</a:t>
            </a:r>
          </a:p>
          <a:p>
            <a:pPr>
              <a:buFont typeface="Arial" pitchFamily="34" charset="0"/>
              <a:buChar char="•"/>
            </a:pPr>
            <a:r>
              <a:rPr lang="en-AU" baseline="0" dirty="0"/>
              <a:t> Also when you think about proposing a change, ensure that you don’t upset anyone's way of doing things if its working for them. If things are working people don’t like change!</a:t>
            </a:r>
          </a:p>
          <a:p>
            <a:pPr>
              <a:buFont typeface="Arial" pitchFamily="34" charset="0"/>
              <a:buChar char="•"/>
            </a:pPr>
            <a:r>
              <a:rPr lang="en-AU" baseline="0" dirty="0"/>
              <a:t> Basically I want you to think about how you will improve your Squadron, make it better, what can you do that will make things run smother, giving cadets greater opportunities to excel, and making things easier.</a:t>
            </a:r>
          </a:p>
          <a:p>
            <a:pPr>
              <a:buFont typeface="Arial" pitchFamily="34" charset="0"/>
              <a:buChar char="•"/>
            </a:pPr>
            <a:r>
              <a:rPr lang="en-AU" baseline="0" dirty="0"/>
              <a:t> Anyone have any Ideas that might improve your Squadron any way possible?</a:t>
            </a:r>
          </a:p>
        </p:txBody>
      </p:sp>
      <p:sp>
        <p:nvSpPr>
          <p:cNvPr id="4" name="Slide Number Placeholder 3"/>
          <p:cNvSpPr>
            <a:spLocks noGrp="1"/>
          </p:cNvSpPr>
          <p:nvPr>
            <p:ph type="sldNum" sz="quarter" idx="10"/>
          </p:nvPr>
        </p:nvSpPr>
        <p:spPr/>
        <p:txBody>
          <a:bodyPr/>
          <a:lstStyle/>
          <a:p>
            <a:fld id="{5A54FDFD-82DC-4F22-B963-5C9ADABD6041}" type="slidenum">
              <a:rPr lang="en-AU" smtClean="0"/>
              <a:pPr/>
              <a:t>8</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AU" dirty="0"/>
              <a:t>Helping Run The</a:t>
            </a:r>
            <a:r>
              <a:rPr lang="en-AU" baseline="0" dirty="0"/>
              <a:t> Squadron</a:t>
            </a:r>
          </a:p>
          <a:p>
            <a:pPr>
              <a:buFont typeface="Arial" pitchFamily="34" charset="0"/>
              <a:buChar char="•"/>
            </a:pPr>
            <a:r>
              <a:rPr lang="en-AU" dirty="0"/>
              <a:t> This camp</a:t>
            </a:r>
            <a:r>
              <a:rPr lang="en-AU" baseline="0" dirty="0"/>
              <a:t> is all about this aspect of support and in a Squadron sense, as NCOs you guys should be supporting your Sqn NCOs &amp; your Sqn Sgt. When you support someone, you backup and Second what they say, you should be standing buy your NCOs &amp; your Sqn Sgt and not excluding or putting down their ideas or opinions. This will help let the Squadron achieve objectives set by Officers and NCOs, which will offer more opportunities and benefit cadets.</a:t>
            </a:r>
          </a:p>
          <a:p>
            <a:pPr>
              <a:buFont typeface="Arial" pitchFamily="34" charset="0"/>
              <a:buChar char="•"/>
            </a:pPr>
            <a:r>
              <a:rPr lang="en-AU" baseline="0" dirty="0"/>
              <a:t> Its good to help others, but its more important to get your job done. Do your job or task perfect then help others. So if you’re a Flight Sergeant worry about teaching and helping the cadets in your flight. </a:t>
            </a:r>
          </a:p>
          <a:p>
            <a:pPr>
              <a:buFont typeface="Arial" pitchFamily="34" charset="0"/>
              <a:buChar char="•"/>
            </a:pPr>
            <a:r>
              <a:rPr lang="en-AU" baseline="0" dirty="0"/>
              <a:t> You always have to remember that unless it is your responsibility to do something, you should only offer “Assistance”. When you come up with an idea that will provide assistance or help to an officer or to the Squadron, first approach your fellow NCOs and your Sqn Sgt in an NCO Meeting, then if approved by NCOs the Squadron Sergeant should take this Idea to the O.C/Adjutant, while you are approaching the Officer responsible for the aspect of the idea. (</a:t>
            </a:r>
            <a:r>
              <a:rPr lang="en-AU" baseline="0" dirty="0" err="1"/>
              <a:t>eg</a:t>
            </a:r>
            <a:r>
              <a:rPr lang="en-AU" baseline="0" dirty="0"/>
              <a:t>: To have more education classes available for cadet, you have to approach the Education Officer)</a:t>
            </a:r>
          </a:p>
          <a:p>
            <a:pPr>
              <a:buFont typeface="Arial" pitchFamily="34" charset="0"/>
              <a:buChar char="•"/>
            </a:pPr>
            <a:r>
              <a:rPr lang="en-AU" baseline="0" dirty="0"/>
              <a:t> Depending on your commitment level, and how you see the Air League in relation to other hobbies. If your committed try and do a little bit more. Now… I have organised 2 Squadron Camps, Created a Database for keeping records in our Squadron, I have created many Systems and Programmes in my Squadron, so you are all capable of doing it. Do something more for your squadron and for your cadets.</a:t>
            </a:r>
          </a:p>
          <a:p>
            <a:pPr>
              <a:buFont typeface="Arial" pitchFamily="34" charset="0"/>
              <a:buNone/>
            </a:pPr>
            <a:r>
              <a:rPr lang="en-AU" baseline="0" dirty="0"/>
              <a:t>This brings me to the next point.</a:t>
            </a:r>
            <a:endParaRPr lang="en-AU" dirty="0"/>
          </a:p>
        </p:txBody>
      </p:sp>
      <p:sp>
        <p:nvSpPr>
          <p:cNvPr id="4" name="Slide Number Placeholder 3"/>
          <p:cNvSpPr>
            <a:spLocks noGrp="1"/>
          </p:cNvSpPr>
          <p:nvPr>
            <p:ph type="sldNum" sz="quarter" idx="10"/>
          </p:nvPr>
        </p:nvSpPr>
        <p:spPr/>
        <p:txBody>
          <a:bodyPr/>
          <a:lstStyle/>
          <a:p>
            <a:fld id="{5A54FDFD-82DC-4F22-B963-5C9ADABD6041}" type="slidenum">
              <a:rPr lang="en-AU" smtClean="0"/>
              <a:pPr/>
              <a:t>9</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AU" dirty="0"/>
              <a:t> Its important that if and when you come up with an idea that</a:t>
            </a:r>
            <a:r>
              <a:rPr lang="en-AU" baseline="0" dirty="0"/>
              <a:t> you carry it out until its complete, and its important that you do most of the work to achieve the expected end result.</a:t>
            </a:r>
          </a:p>
          <a:p>
            <a:pPr>
              <a:buFont typeface="Arial" pitchFamily="34" charset="0"/>
              <a:buChar char="•"/>
            </a:pPr>
            <a:r>
              <a:rPr lang="en-AU" dirty="0"/>
              <a:t> You must get approval form your fellow NCOs,</a:t>
            </a:r>
            <a:r>
              <a:rPr lang="en-AU" baseline="0" dirty="0"/>
              <a:t> Sqn Sgt, Officers and O.C before jumping into the deep end. Don’t start writing something up until you have gained approval. You may find that the time spent will be a waste of time, and you may not want to develop any ideas anymore.</a:t>
            </a:r>
          </a:p>
          <a:p>
            <a:pPr>
              <a:buFont typeface="Arial" pitchFamily="34" charset="0"/>
              <a:buChar char="•"/>
            </a:pPr>
            <a:r>
              <a:rPr lang="en-AU" baseline="0" dirty="0"/>
              <a:t> So what kind of Ideas might you come up with. [show examples]</a:t>
            </a:r>
          </a:p>
          <a:p>
            <a:pPr>
              <a:buFont typeface="Arial" pitchFamily="34" charset="0"/>
              <a:buChar char="•"/>
            </a:pPr>
            <a:r>
              <a:rPr lang="en-AU" baseline="0" dirty="0"/>
              <a:t> After looking at theses examples, What might you guys develop for your squadron.</a:t>
            </a:r>
          </a:p>
          <a:p>
            <a:pPr>
              <a:buFont typeface="Arial" pitchFamily="34" charset="0"/>
              <a:buNone/>
            </a:pPr>
            <a:endParaRPr lang="en-AU" baseline="0" dirty="0"/>
          </a:p>
          <a:p>
            <a:pPr>
              <a:buFont typeface="Arial" pitchFamily="34" charset="0"/>
              <a:buNone/>
            </a:pPr>
            <a:r>
              <a:rPr lang="en-AU" baseline="0" dirty="0"/>
              <a:t>We will focus on the Merit System for ensuring that cadets excel in all areas in a squadron.</a:t>
            </a:r>
            <a:endParaRPr lang="en-AU" dirty="0"/>
          </a:p>
        </p:txBody>
      </p:sp>
      <p:sp>
        <p:nvSpPr>
          <p:cNvPr id="4" name="Slide Number Placeholder 3"/>
          <p:cNvSpPr>
            <a:spLocks noGrp="1"/>
          </p:cNvSpPr>
          <p:nvPr>
            <p:ph type="sldNum" sz="quarter" idx="10"/>
          </p:nvPr>
        </p:nvSpPr>
        <p:spPr/>
        <p:txBody>
          <a:bodyPr/>
          <a:lstStyle/>
          <a:p>
            <a:fld id="{5A54FDFD-82DC-4F22-B963-5C9ADABD6041}" type="slidenum">
              <a:rPr lang="en-AU" smtClean="0"/>
              <a:pPr/>
              <a:t>10</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AU" dirty="0"/>
              <a:t>When developing something</a:t>
            </a:r>
            <a:r>
              <a:rPr lang="en-AU" baseline="0" dirty="0"/>
              <a:t> you have to make sure that you make it clear and simple for people to understand what message or goal you are attempting to get across. So… </a:t>
            </a:r>
            <a:r>
              <a:rPr lang="en-AU" dirty="0"/>
              <a:t>What do cadets have to do to receive a Full Bronze Wing?</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AU" dirty="0"/>
              <a:t>Brainstorm Ideas of a Reward System for your Squadron.</a:t>
            </a:r>
            <a:endParaRPr lang="en-AU" baseline="0" dirty="0"/>
          </a:p>
          <a:p>
            <a:pPr>
              <a:buFont typeface="Arial" pitchFamily="34" charset="0"/>
              <a:buChar char="•"/>
            </a:pPr>
            <a:endParaRPr lang="en-AU" dirty="0"/>
          </a:p>
        </p:txBody>
      </p:sp>
      <p:sp>
        <p:nvSpPr>
          <p:cNvPr id="4" name="Slide Number Placeholder 3"/>
          <p:cNvSpPr>
            <a:spLocks noGrp="1"/>
          </p:cNvSpPr>
          <p:nvPr>
            <p:ph type="sldNum" sz="quarter" idx="10"/>
          </p:nvPr>
        </p:nvSpPr>
        <p:spPr/>
        <p:txBody>
          <a:bodyPr/>
          <a:lstStyle/>
          <a:p>
            <a:fld id="{5A54FDFD-82DC-4F22-B963-5C9ADABD6041}" type="slidenum">
              <a:rPr lang="en-AU" smtClean="0"/>
              <a:pPr/>
              <a:t>11</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7467600" cy="685800"/>
          </a:xfrm>
        </p:spPr>
        <p:txBody>
          <a:bodyPr/>
          <a:lstStyle/>
          <a:p>
            <a:r>
              <a:rPr lang="en-US" dirty="0"/>
              <a:t>Click to edit Master title style</a:t>
            </a:r>
          </a:p>
        </p:txBody>
      </p:sp>
      <p:sp>
        <p:nvSpPr>
          <p:cNvPr id="3" name="Content Placeholder 2"/>
          <p:cNvSpPr>
            <a:spLocks noGrp="1"/>
          </p:cNvSpPr>
          <p:nvPr>
            <p:ph idx="1"/>
          </p:nvPr>
        </p:nvSpPr>
        <p:spPr>
          <a:xfrm>
            <a:off x="1524000" y="914400"/>
            <a:ext cx="74676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extBox 6"/>
          <p:cNvSpPr txBox="1"/>
          <p:nvPr userDrawn="1"/>
        </p:nvSpPr>
        <p:spPr>
          <a:xfrm>
            <a:off x="0" y="533400"/>
            <a:ext cx="1447800" cy="2031325"/>
          </a:xfrm>
          <a:prstGeom prst="rect">
            <a:avLst/>
          </a:prstGeom>
          <a:noFill/>
        </p:spPr>
        <p:txBody>
          <a:bodyPr wrap="square" rtlCol="0">
            <a:spAutoFit/>
          </a:bodyPr>
          <a:lstStyle/>
          <a:p>
            <a:pPr algn="ctr"/>
            <a:r>
              <a:rPr lang="en-AU" b="1" i="1" dirty="0">
                <a:latin typeface="+mj-lt"/>
              </a:rPr>
              <a:t>Publicity Twelve.</a:t>
            </a:r>
          </a:p>
          <a:p>
            <a:pPr algn="ctr"/>
            <a:endParaRPr lang="en-AU" b="1" i="1" dirty="0">
              <a:latin typeface="+mj-lt"/>
            </a:endParaRPr>
          </a:p>
          <a:p>
            <a:pPr algn="ctr"/>
            <a:r>
              <a:rPr lang="en-AU" b="1" i="1" dirty="0">
                <a:latin typeface="+mj-lt"/>
              </a:rPr>
              <a:t>Your Community,</a:t>
            </a:r>
          </a:p>
          <a:p>
            <a:pPr algn="ctr"/>
            <a:r>
              <a:rPr lang="en-AU" b="1" i="1" dirty="0">
                <a:latin typeface="+mj-lt"/>
              </a:rPr>
              <a:t>Your Squadron.</a:t>
            </a:r>
          </a:p>
        </p:txBody>
      </p:sp>
      <p:sp>
        <p:nvSpPr>
          <p:cNvPr id="8" name="TextBox 7"/>
          <p:cNvSpPr txBox="1"/>
          <p:nvPr userDrawn="1"/>
        </p:nvSpPr>
        <p:spPr>
          <a:xfrm>
            <a:off x="0" y="0"/>
            <a:ext cx="1447800" cy="553998"/>
          </a:xfrm>
          <a:prstGeom prst="rect">
            <a:avLst/>
          </a:prstGeom>
          <a:noFill/>
        </p:spPr>
        <p:txBody>
          <a:bodyPr wrap="square" rtlCol="0">
            <a:spAutoFit/>
          </a:bodyPr>
          <a:lstStyle/>
          <a:p>
            <a:pPr algn="ctr"/>
            <a:r>
              <a:rPr lang="en-AU" sz="1000" dirty="0"/>
              <a:t>2012 NSW</a:t>
            </a:r>
            <a:r>
              <a:rPr lang="en-AU" sz="1000" baseline="0" dirty="0"/>
              <a:t> Boys Group </a:t>
            </a:r>
          </a:p>
          <a:p>
            <a:pPr algn="ctr"/>
            <a:r>
              <a:rPr lang="en-AU" sz="1000" baseline="0" dirty="0"/>
              <a:t>Officer’s, </a:t>
            </a:r>
            <a:r>
              <a:rPr lang="en-AU" sz="1000" baseline="0" dirty="0" err="1"/>
              <a:t>NCO’s</a:t>
            </a:r>
            <a:r>
              <a:rPr lang="en-AU" sz="1000" baseline="0" dirty="0"/>
              <a:t> &amp; Band Training Camp</a:t>
            </a:r>
            <a:endParaRPr lang="en-AU" sz="100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60000"/>
                <a:lumOff val="40000"/>
              </a:schemeClr>
            </a:gs>
            <a:gs pos="50000">
              <a:schemeClr val="accent1">
                <a:tint val="44500"/>
                <a:satMod val="160000"/>
              </a:schemeClr>
            </a:gs>
            <a:gs pos="100000">
              <a:schemeClr val="accent1">
                <a:tint val="23500"/>
                <a:satMod val="160000"/>
              </a:schemeClr>
            </a:gs>
          </a:gsLst>
          <a:lin ang="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0" y="152400"/>
            <a:ext cx="7467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524000" y="1371600"/>
            <a:ext cx="7467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524000" y="64008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3/20/2020</a:t>
            </a:fld>
            <a:endParaRPr lang="en-US"/>
          </a:p>
        </p:txBody>
      </p:sp>
      <p:sp>
        <p:nvSpPr>
          <p:cNvPr id="5" name="Footer Placeholder 4"/>
          <p:cNvSpPr>
            <a:spLocks noGrp="1"/>
          </p:cNvSpPr>
          <p:nvPr>
            <p:ph type="ftr" sz="quarter" idx="3"/>
          </p:nvPr>
        </p:nvSpPr>
        <p:spPr>
          <a:xfrm>
            <a:off x="3733800" y="6400800"/>
            <a:ext cx="30480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858000" y="64008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gif"/><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11.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12.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13.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1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1.gif"/><Relationship Id="rId1" Type="http://schemas.openxmlformats.org/officeDocument/2006/relationships/slideLayout" Target="../slideLayouts/slideLayout2.xml"/><Relationship Id="rId5" Type="http://schemas.openxmlformats.org/officeDocument/2006/relationships/slide" Target="slide7.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 Target="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9.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8" descr="C:\Documents and Settings\Peter Allen\My Documents\AAL New\Education\Presentation\Your Squadron &amp; The Community\images\ceremonial copy.gif"/>
          <p:cNvPicPr>
            <a:picLocks noChangeAspect="1" noChangeArrowheads="1"/>
          </p:cNvPicPr>
          <p:nvPr/>
        </p:nvPicPr>
        <p:blipFill>
          <a:blip r:embed="rId2" cstate="print"/>
          <a:srcRect/>
          <a:stretch>
            <a:fillRect/>
          </a:stretch>
        </p:blipFill>
        <p:spPr bwMode="auto">
          <a:xfrm>
            <a:off x="2971800" y="5022216"/>
            <a:ext cx="2420814" cy="1835784"/>
          </a:xfrm>
          <a:prstGeom prst="rect">
            <a:avLst/>
          </a:prstGeom>
          <a:noFill/>
        </p:spPr>
      </p:pic>
      <p:pic>
        <p:nvPicPr>
          <p:cNvPr id="2053" name="Picture 5" descr="C:\Documents and Settings\Peter Allen\My Documents\AAL New\Education\Presentation\Your Squadron &amp; The Community\images\train camp 4.jpg"/>
          <p:cNvPicPr>
            <a:picLocks noChangeAspect="1" noChangeArrowheads="1"/>
          </p:cNvPicPr>
          <p:nvPr/>
        </p:nvPicPr>
        <p:blipFill>
          <a:blip r:embed="rId3" cstate="print"/>
          <a:srcRect/>
          <a:stretch>
            <a:fillRect/>
          </a:stretch>
        </p:blipFill>
        <p:spPr bwMode="auto">
          <a:xfrm rot="21312690">
            <a:off x="6080137" y="1721362"/>
            <a:ext cx="2986037" cy="1989447"/>
          </a:xfrm>
          <a:prstGeom prst="rect">
            <a:avLst/>
          </a:prstGeom>
          <a:noFill/>
          <a:ln w="12700">
            <a:solidFill>
              <a:schemeClr val="tx2">
                <a:lumMod val="50000"/>
              </a:schemeClr>
            </a:solidFill>
          </a:ln>
          <a:effectLst>
            <a:glow rad="101600">
              <a:schemeClr val="accent1">
                <a:lumMod val="75000"/>
                <a:alpha val="60000"/>
              </a:schemeClr>
            </a:glow>
          </a:effectLst>
        </p:spPr>
      </p:pic>
      <p:pic>
        <p:nvPicPr>
          <p:cNvPr id="2052" name="Picture 4" descr="C:\Documents and Settings\Peter Allen\My Documents\AAL New\Education\Presentation\Your Squadron &amp; The Community\images\train camp 3.jpg"/>
          <p:cNvPicPr>
            <a:picLocks noChangeAspect="1" noChangeArrowheads="1"/>
          </p:cNvPicPr>
          <p:nvPr/>
        </p:nvPicPr>
        <p:blipFill>
          <a:blip r:embed="rId4" cstate="print"/>
          <a:srcRect/>
          <a:stretch>
            <a:fillRect/>
          </a:stretch>
        </p:blipFill>
        <p:spPr bwMode="auto">
          <a:xfrm rot="232234">
            <a:off x="4327036" y="1311678"/>
            <a:ext cx="2803100" cy="1867565"/>
          </a:xfrm>
          <a:prstGeom prst="rect">
            <a:avLst/>
          </a:prstGeom>
          <a:noFill/>
          <a:ln w="12700">
            <a:solidFill>
              <a:schemeClr val="tx2">
                <a:lumMod val="50000"/>
              </a:schemeClr>
            </a:solidFill>
          </a:ln>
          <a:effectLst>
            <a:glow rad="101600">
              <a:schemeClr val="accent1">
                <a:lumMod val="75000"/>
                <a:alpha val="60000"/>
              </a:schemeClr>
            </a:glow>
          </a:effectLst>
        </p:spPr>
      </p:pic>
      <p:sp>
        <p:nvSpPr>
          <p:cNvPr id="4" name="TextBox 3"/>
          <p:cNvSpPr txBox="1"/>
          <p:nvPr/>
        </p:nvSpPr>
        <p:spPr>
          <a:xfrm>
            <a:off x="0" y="152400"/>
            <a:ext cx="9144000" cy="1077218"/>
          </a:xfrm>
          <a:prstGeom prst="rect">
            <a:avLst/>
          </a:prstGeom>
          <a:noFill/>
        </p:spPr>
        <p:txBody>
          <a:bodyPr wrap="square" rtlCol="0">
            <a:spAutoFit/>
          </a:bodyPr>
          <a:lstStyle/>
          <a:p>
            <a:pPr algn="ctr"/>
            <a:r>
              <a:rPr lang="en-AU" sz="3200" b="1" dirty="0">
                <a:solidFill>
                  <a:schemeClr val="tx2">
                    <a:lumMod val="75000"/>
                  </a:schemeClr>
                </a:solidFill>
              </a:rPr>
              <a:t>2012 NSW Boys Group </a:t>
            </a:r>
          </a:p>
          <a:p>
            <a:pPr algn="ctr"/>
            <a:r>
              <a:rPr lang="en-AU" sz="3200" b="1" dirty="0">
                <a:solidFill>
                  <a:schemeClr val="tx2">
                    <a:lumMod val="75000"/>
                  </a:schemeClr>
                </a:solidFill>
              </a:rPr>
              <a:t>Officer’s, </a:t>
            </a:r>
            <a:r>
              <a:rPr lang="en-AU" sz="3200" b="1" dirty="0" err="1">
                <a:solidFill>
                  <a:schemeClr val="tx2">
                    <a:lumMod val="75000"/>
                  </a:schemeClr>
                </a:solidFill>
              </a:rPr>
              <a:t>NCO’s</a:t>
            </a:r>
            <a:r>
              <a:rPr lang="en-AU" sz="3200" b="1" dirty="0">
                <a:solidFill>
                  <a:schemeClr val="tx2">
                    <a:lumMod val="75000"/>
                  </a:schemeClr>
                </a:solidFill>
              </a:rPr>
              <a:t> and Band Training Camp</a:t>
            </a:r>
          </a:p>
        </p:txBody>
      </p:sp>
      <p:pic>
        <p:nvPicPr>
          <p:cNvPr id="2050" name="Picture 2" descr="C:\Documents and Settings\Peter Allen\My Documents\AAL New\Education\Presentation\Your Squadron &amp; The Community\images\train camp.jpg"/>
          <p:cNvPicPr>
            <a:picLocks noChangeAspect="1" noChangeArrowheads="1"/>
          </p:cNvPicPr>
          <p:nvPr/>
        </p:nvPicPr>
        <p:blipFill>
          <a:blip r:embed="rId5" cstate="print"/>
          <a:srcRect/>
          <a:stretch>
            <a:fillRect/>
          </a:stretch>
        </p:blipFill>
        <p:spPr bwMode="auto">
          <a:xfrm rot="21228130">
            <a:off x="86997" y="1356202"/>
            <a:ext cx="2632926" cy="1754187"/>
          </a:xfrm>
          <a:prstGeom prst="rect">
            <a:avLst/>
          </a:prstGeom>
          <a:noFill/>
          <a:ln w="19050">
            <a:solidFill>
              <a:schemeClr val="tx2">
                <a:lumMod val="50000"/>
              </a:schemeClr>
            </a:solidFill>
          </a:ln>
          <a:effectLst>
            <a:glow rad="139700">
              <a:schemeClr val="accent1">
                <a:lumMod val="75000"/>
                <a:alpha val="40000"/>
              </a:schemeClr>
            </a:glow>
          </a:effectLst>
        </p:spPr>
      </p:pic>
      <p:pic>
        <p:nvPicPr>
          <p:cNvPr id="2051" name="Picture 3" descr="C:\Documents and Settings\Peter Allen\My Documents\AAL New\Education\Presentation\Your Squadron &amp; The Community\images\train camp 2.jpg"/>
          <p:cNvPicPr>
            <a:picLocks noChangeAspect="1" noChangeArrowheads="1"/>
          </p:cNvPicPr>
          <p:nvPr/>
        </p:nvPicPr>
        <p:blipFill>
          <a:blip r:embed="rId6" cstate="print"/>
          <a:srcRect t="21442" r="11905"/>
          <a:stretch>
            <a:fillRect/>
          </a:stretch>
        </p:blipFill>
        <p:spPr bwMode="auto">
          <a:xfrm rot="21178839">
            <a:off x="2301584" y="1537594"/>
            <a:ext cx="2819400" cy="1675066"/>
          </a:xfrm>
          <a:prstGeom prst="rect">
            <a:avLst/>
          </a:prstGeom>
          <a:noFill/>
          <a:ln w="12700">
            <a:solidFill>
              <a:schemeClr val="tx2">
                <a:lumMod val="50000"/>
              </a:schemeClr>
            </a:solidFill>
          </a:ln>
          <a:effectLst>
            <a:glow rad="101600">
              <a:schemeClr val="accent1">
                <a:lumMod val="75000"/>
                <a:alpha val="60000"/>
              </a:schemeClr>
            </a:glow>
          </a:effectLst>
        </p:spPr>
      </p:pic>
      <p:sp>
        <p:nvSpPr>
          <p:cNvPr id="9" name="TextBox 8"/>
          <p:cNvSpPr txBox="1"/>
          <p:nvPr/>
        </p:nvSpPr>
        <p:spPr>
          <a:xfrm>
            <a:off x="0" y="3657600"/>
            <a:ext cx="9144000" cy="1446550"/>
          </a:xfrm>
          <a:prstGeom prst="rect">
            <a:avLst/>
          </a:prstGeom>
          <a:noFill/>
        </p:spPr>
        <p:txBody>
          <a:bodyPr wrap="square" rtlCol="0">
            <a:spAutoFit/>
          </a:bodyPr>
          <a:lstStyle/>
          <a:p>
            <a:pPr algn="ctr"/>
            <a:r>
              <a:rPr lang="en-AU" sz="4400" b="1" dirty="0">
                <a:latin typeface="+mj-lt"/>
              </a:rPr>
              <a:t>Publicity Twelve. </a:t>
            </a:r>
          </a:p>
          <a:p>
            <a:pPr algn="ctr"/>
            <a:r>
              <a:rPr lang="en-AU" sz="4400" b="1" dirty="0">
                <a:latin typeface="+mj-lt"/>
              </a:rPr>
              <a:t>Your Community, Your Squadron</a:t>
            </a:r>
          </a:p>
        </p:txBody>
      </p:sp>
      <p:pic>
        <p:nvPicPr>
          <p:cNvPr id="2054" name="Picture 6" descr="C:\Documents and Settings\Peter Allen\My Documents\AAL New\Education\Presentation\Your Squadron &amp; The Community\images\community.gif"/>
          <p:cNvPicPr>
            <a:picLocks noChangeAspect="1" noChangeArrowheads="1"/>
          </p:cNvPicPr>
          <p:nvPr/>
        </p:nvPicPr>
        <p:blipFill>
          <a:blip r:embed="rId7" cstate="print">
            <a:duotone>
              <a:prstClr val="black"/>
              <a:schemeClr val="accent1">
                <a:tint val="45000"/>
                <a:satMod val="400000"/>
              </a:schemeClr>
            </a:duotone>
          </a:blip>
          <a:srcRect/>
          <a:stretch>
            <a:fillRect/>
          </a:stretch>
        </p:blipFill>
        <p:spPr bwMode="auto">
          <a:xfrm>
            <a:off x="3124200" y="4937086"/>
            <a:ext cx="2286000" cy="192091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par>
                          <p:cTn id="8" fill="hold">
                            <p:stCondLst>
                              <p:cond delay="2000"/>
                            </p:stCondLst>
                            <p:childTnLst>
                              <p:par>
                                <p:cTn id="9" presetID="58" presetClass="entr" presetSubtype="0" accel="100000" fill="hold" nodeType="afterEffect">
                                  <p:stCondLst>
                                    <p:cond delay="0"/>
                                  </p:stCondLst>
                                  <p:childTnLst>
                                    <p:set>
                                      <p:cBhvr>
                                        <p:cTn id="10" dur="1" fill="hold">
                                          <p:stCondLst>
                                            <p:cond delay="0"/>
                                          </p:stCondLst>
                                        </p:cTn>
                                        <p:tgtEl>
                                          <p:spTgt spid="2053"/>
                                        </p:tgtEl>
                                        <p:attrNameLst>
                                          <p:attrName>style.visibility</p:attrName>
                                        </p:attrNameLst>
                                      </p:cBhvr>
                                      <p:to>
                                        <p:strVal val="visible"/>
                                      </p:to>
                                    </p:set>
                                    <p:anim calcmode="lin" valueType="num">
                                      <p:cBhvr>
                                        <p:cTn id="11" dur="1000" fill="hold"/>
                                        <p:tgtEl>
                                          <p:spTgt spid="2053"/>
                                        </p:tgtEl>
                                        <p:attrNameLst>
                                          <p:attrName>ppt_w</p:attrName>
                                        </p:attrNameLst>
                                      </p:cBhvr>
                                      <p:tavLst>
                                        <p:tav tm="0">
                                          <p:val>
                                            <p:strVal val="#ppt_w*2.5"/>
                                          </p:val>
                                        </p:tav>
                                        <p:tav tm="100000">
                                          <p:val>
                                            <p:strVal val="#ppt_w"/>
                                          </p:val>
                                        </p:tav>
                                      </p:tavLst>
                                    </p:anim>
                                    <p:anim calcmode="lin" valueType="num">
                                      <p:cBhvr>
                                        <p:cTn id="12" dur="1000" fill="hold"/>
                                        <p:tgtEl>
                                          <p:spTgt spid="2053"/>
                                        </p:tgtEl>
                                        <p:attrNameLst>
                                          <p:attrName>ppt_h</p:attrName>
                                        </p:attrNameLst>
                                      </p:cBhvr>
                                      <p:tavLst>
                                        <p:tav tm="0">
                                          <p:val>
                                            <p:strVal val="#ppt_h*0.01"/>
                                          </p:val>
                                        </p:tav>
                                        <p:tav tm="100000">
                                          <p:val>
                                            <p:strVal val="#ppt_h"/>
                                          </p:val>
                                        </p:tav>
                                      </p:tavLst>
                                    </p:anim>
                                    <p:anim calcmode="lin" valueType="num">
                                      <p:cBhvr>
                                        <p:cTn id="13" dur="1000" fill="hold"/>
                                        <p:tgtEl>
                                          <p:spTgt spid="2053"/>
                                        </p:tgtEl>
                                        <p:attrNameLst>
                                          <p:attrName>ppt_x</p:attrName>
                                        </p:attrNameLst>
                                      </p:cBhvr>
                                      <p:tavLst>
                                        <p:tav tm="0">
                                          <p:val>
                                            <p:strVal val="#ppt_x"/>
                                          </p:val>
                                        </p:tav>
                                        <p:tav tm="100000">
                                          <p:val>
                                            <p:strVal val="#ppt_x"/>
                                          </p:val>
                                        </p:tav>
                                      </p:tavLst>
                                    </p:anim>
                                    <p:anim calcmode="lin" valueType="num">
                                      <p:cBhvr>
                                        <p:cTn id="14" dur="1000" fill="hold"/>
                                        <p:tgtEl>
                                          <p:spTgt spid="2053"/>
                                        </p:tgtEl>
                                        <p:attrNameLst>
                                          <p:attrName>ppt_y</p:attrName>
                                        </p:attrNameLst>
                                      </p:cBhvr>
                                      <p:tavLst>
                                        <p:tav tm="0">
                                          <p:val>
                                            <p:strVal val="#ppt_h+1"/>
                                          </p:val>
                                        </p:tav>
                                        <p:tav tm="100000">
                                          <p:val>
                                            <p:strVal val="#ppt_y"/>
                                          </p:val>
                                        </p:tav>
                                      </p:tavLst>
                                    </p:anim>
                                    <p:animEffect transition="in" filter="fade">
                                      <p:cBhvr>
                                        <p:cTn id="15" dur="1000"/>
                                        <p:tgtEl>
                                          <p:spTgt spid="2053"/>
                                        </p:tgtEl>
                                      </p:cBhvr>
                                    </p:animEffect>
                                  </p:childTnLst>
                                </p:cTn>
                              </p:par>
                            </p:childTnLst>
                          </p:cTn>
                        </p:par>
                        <p:par>
                          <p:cTn id="16" fill="hold">
                            <p:stCondLst>
                              <p:cond delay="3000"/>
                            </p:stCondLst>
                            <p:childTnLst>
                              <p:par>
                                <p:cTn id="17" presetID="58" presetClass="entr" presetSubtype="0" accel="100000" fill="hold" nodeType="afterEffect">
                                  <p:stCondLst>
                                    <p:cond delay="0"/>
                                  </p:stCondLst>
                                  <p:childTnLst>
                                    <p:set>
                                      <p:cBhvr>
                                        <p:cTn id="18" dur="1" fill="hold">
                                          <p:stCondLst>
                                            <p:cond delay="0"/>
                                          </p:stCondLst>
                                        </p:cTn>
                                        <p:tgtEl>
                                          <p:spTgt spid="2050"/>
                                        </p:tgtEl>
                                        <p:attrNameLst>
                                          <p:attrName>style.visibility</p:attrName>
                                        </p:attrNameLst>
                                      </p:cBhvr>
                                      <p:to>
                                        <p:strVal val="visible"/>
                                      </p:to>
                                    </p:set>
                                    <p:anim calcmode="lin" valueType="num">
                                      <p:cBhvr>
                                        <p:cTn id="19" dur="1000" fill="hold"/>
                                        <p:tgtEl>
                                          <p:spTgt spid="2050"/>
                                        </p:tgtEl>
                                        <p:attrNameLst>
                                          <p:attrName>ppt_w</p:attrName>
                                        </p:attrNameLst>
                                      </p:cBhvr>
                                      <p:tavLst>
                                        <p:tav tm="0">
                                          <p:val>
                                            <p:strVal val="#ppt_w*2.5"/>
                                          </p:val>
                                        </p:tav>
                                        <p:tav tm="100000">
                                          <p:val>
                                            <p:strVal val="#ppt_w"/>
                                          </p:val>
                                        </p:tav>
                                      </p:tavLst>
                                    </p:anim>
                                    <p:anim calcmode="lin" valueType="num">
                                      <p:cBhvr>
                                        <p:cTn id="20" dur="1000" fill="hold"/>
                                        <p:tgtEl>
                                          <p:spTgt spid="2050"/>
                                        </p:tgtEl>
                                        <p:attrNameLst>
                                          <p:attrName>ppt_h</p:attrName>
                                        </p:attrNameLst>
                                      </p:cBhvr>
                                      <p:tavLst>
                                        <p:tav tm="0">
                                          <p:val>
                                            <p:strVal val="#ppt_h*0.01"/>
                                          </p:val>
                                        </p:tav>
                                        <p:tav tm="100000">
                                          <p:val>
                                            <p:strVal val="#ppt_h"/>
                                          </p:val>
                                        </p:tav>
                                      </p:tavLst>
                                    </p:anim>
                                    <p:anim calcmode="lin" valueType="num">
                                      <p:cBhvr>
                                        <p:cTn id="21" dur="1000" fill="hold"/>
                                        <p:tgtEl>
                                          <p:spTgt spid="2050"/>
                                        </p:tgtEl>
                                        <p:attrNameLst>
                                          <p:attrName>ppt_x</p:attrName>
                                        </p:attrNameLst>
                                      </p:cBhvr>
                                      <p:tavLst>
                                        <p:tav tm="0">
                                          <p:val>
                                            <p:strVal val="#ppt_x"/>
                                          </p:val>
                                        </p:tav>
                                        <p:tav tm="100000">
                                          <p:val>
                                            <p:strVal val="#ppt_x"/>
                                          </p:val>
                                        </p:tav>
                                      </p:tavLst>
                                    </p:anim>
                                    <p:anim calcmode="lin" valueType="num">
                                      <p:cBhvr>
                                        <p:cTn id="22" dur="1000" fill="hold"/>
                                        <p:tgtEl>
                                          <p:spTgt spid="2050"/>
                                        </p:tgtEl>
                                        <p:attrNameLst>
                                          <p:attrName>ppt_y</p:attrName>
                                        </p:attrNameLst>
                                      </p:cBhvr>
                                      <p:tavLst>
                                        <p:tav tm="0">
                                          <p:val>
                                            <p:strVal val="#ppt_h+1"/>
                                          </p:val>
                                        </p:tav>
                                        <p:tav tm="100000">
                                          <p:val>
                                            <p:strVal val="#ppt_y"/>
                                          </p:val>
                                        </p:tav>
                                      </p:tavLst>
                                    </p:anim>
                                    <p:animEffect transition="in" filter="fade">
                                      <p:cBhvr>
                                        <p:cTn id="23" dur="1000"/>
                                        <p:tgtEl>
                                          <p:spTgt spid="2050"/>
                                        </p:tgtEl>
                                      </p:cBhvr>
                                    </p:animEffect>
                                  </p:childTnLst>
                                </p:cTn>
                              </p:par>
                            </p:childTnLst>
                          </p:cTn>
                        </p:par>
                        <p:par>
                          <p:cTn id="24" fill="hold">
                            <p:stCondLst>
                              <p:cond delay="4000"/>
                            </p:stCondLst>
                            <p:childTnLst>
                              <p:par>
                                <p:cTn id="25" presetID="58" presetClass="entr" presetSubtype="0" accel="100000" fill="hold" nodeType="afterEffect">
                                  <p:stCondLst>
                                    <p:cond delay="0"/>
                                  </p:stCondLst>
                                  <p:childTnLst>
                                    <p:set>
                                      <p:cBhvr>
                                        <p:cTn id="26" dur="1" fill="hold">
                                          <p:stCondLst>
                                            <p:cond delay="0"/>
                                          </p:stCondLst>
                                        </p:cTn>
                                        <p:tgtEl>
                                          <p:spTgt spid="2052"/>
                                        </p:tgtEl>
                                        <p:attrNameLst>
                                          <p:attrName>style.visibility</p:attrName>
                                        </p:attrNameLst>
                                      </p:cBhvr>
                                      <p:to>
                                        <p:strVal val="visible"/>
                                      </p:to>
                                    </p:set>
                                    <p:anim calcmode="lin" valueType="num">
                                      <p:cBhvr>
                                        <p:cTn id="27" dur="1000" fill="hold"/>
                                        <p:tgtEl>
                                          <p:spTgt spid="2052"/>
                                        </p:tgtEl>
                                        <p:attrNameLst>
                                          <p:attrName>ppt_w</p:attrName>
                                        </p:attrNameLst>
                                      </p:cBhvr>
                                      <p:tavLst>
                                        <p:tav tm="0">
                                          <p:val>
                                            <p:strVal val="#ppt_w*2.5"/>
                                          </p:val>
                                        </p:tav>
                                        <p:tav tm="100000">
                                          <p:val>
                                            <p:strVal val="#ppt_w"/>
                                          </p:val>
                                        </p:tav>
                                      </p:tavLst>
                                    </p:anim>
                                    <p:anim calcmode="lin" valueType="num">
                                      <p:cBhvr>
                                        <p:cTn id="28" dur="1000" fill="hold"/>
                                        <p:tgtEl>
                                          <p:spTgt spid="2052"/>
                                        </p:tgtEl>
                                        <p:attrNameLst>
                                          <p:attrName>ppt_h</p:attrName>
                                        </p:attrNameLst>
                                      </p:cBhvr>
                                      <p:tavLst>
                                        <p:tav tm="0">
                                          <p:val>
                                            <p:strVal val="#ppt_h*0.01"/>
                                          </p:val>
                                        </p:tav>
                                        <p:tav tm="100000">
                                          <p:val>
                                            <p:strVal val="#ppt_h"/>
                                          </p:val>
                                        </p:tav>
                                      </p:tavLst>
                                    </p:anim>
                                    <p:anim calcmode="lin" valueType="num">
                                      <p:cBhvr>
                                        <p:cTn id="29" dur="1000" fill="hold"/>
                                        <p:tgtEl>
                                          <p:spTgt spid="2052"/>
                                        </p:tgtEl>
                                        <p:attrNameLst>
                                          <p:attrName>ppt_x</p:attrName>
                                        </p:attrNameLst>
                                      </p:cBhvr>
                                      <p:tavLst>
                                        <p:tav tm="0">
                                          <p:val>
                                            <p:strVal val="#ppt_x"/>
                                          </p:val>
                                        </p:tav>
                                        <p:tav tm="100000">
                                          <p:val>
                                            <p:strVal val="#ppt_x"/>
                                          </p:val>
                                        </p:tav>
                                      </p:tavLst>
                                    </p:anim>
                                    <p:anim calcmode="lin" valueType="num">
                                      <p:cBhvr>
                                        <p:cTn id="30" dur="1000" fill="hold"/>
                                        <p:tgtEl>
                                          <p:spTgt spid="2052"/>
                                        </p:tgtEl>
                                        <p:attrNameLst>
                                          <p:attrName>ppt_y</p:attrName>
                                        </p:attrNameLst>
                                      </p:cBhvr>
                                      <p:tavLst>
                                        <p:tav tm="0">
                                          <p:val>
                                            <p:strVal val="#ppt_h+1"/>
                                          </p:val>
                                        </p:tav>
                                        <p:tav tm="100000">
                                          <p:val>
                                            <p:strVal val="#ppt_y"/>
                                          </p:val>
                                        </p:tav>
                                      </p:tavLst>
                                    </p:anim>
                                    <p:animEffect transition="in" filter="fade">
                                      <p:cBhvr>
                                        <p:cTn id="31" dur="1000"/>
                                        <p:tgtEl>
                                          <p:spTgt spid="2052"/>
                                        </p:tgtEl>
                                      </p:cBhvr>
                                    </p:animEffect>
                                  </p:childTnLst>
                                </p:cTn>
                              </p:par>
                            </p:childTnLst>
                          </p:cTn>
                        </p:par>
                        <p:par>
                          <p:cTn id="32" fill="hold">
                            <p:stCondLst>
                              <p:cond delay="5000"/>
                            </p:stCondLst>
                            <p:childTnLst>
                              <p:par>
                                <p:cTn id="33" presetID="58" presetClass="entr" presetSubtype="0" accel="100000" fill="hold" nodeType="afterEffect">
                                  <p:stCondLst>
                                    <p:cond delay="0"/>
                                  </p:stCondLst>
                                  <p:childTnLst>
                                    <p:set>
                                      <p:cBhvr>
                                        <p:cTn id="34" dur="1" fill="hold">
                                          <p:stCondLst>
                                            <p:cond delay="0"/>
                                          </p:stCondLst>
                                        </p:cTn>
                                        <p:tgtEl>
                                          <p:spTgt spid="2051"/>
                                        </p:tgtEl>
                                        <p:attrNameLst>
                                          <p:attrName>style.visibility</p:attrName>
                                        </p:attrNameLst>
                                      </p:cBhvr>
                                      <p:to>
                                        <p:strVal val="visible"/>
                                      </p:to>
                                    </p:set>
                                    <p:anim calcmode="lin" valueType="num">
                                      <p:cBhvr>
                                        <p:cTn id="35" dur="1000" fill="hold"/>
                                        <p:tgtEl>
                                          <p:spTgt spid="2051"/>
                                        </p:tgtEl>
                                        <p:attrNameLst>
                                          <p:attrName>ppt_w</p:attrName>
                                        </p:attrNameLst>
                                      </p:cBhvr>
                                      <p:tavLst>
                                        <p:tav tm="0">
                                          <p:val>
                                            <p:strVal val="#ppt_w*2.5"/>
                                          </p:val>
                                        </p:tav>
                                        <p:tav tm="100000">
                                          <p:val>
                                            <p:strVal val="#ppt_w"/>
                                          </p:val>
                                        </p:tav>
                                      </p:tavLst>
                                    </p:anim>
                                    <p:anim calcmode="lin" valueType="num">
                                      <p:cBhvr>
                                        <p:cTn id="36" dur="1000" fill="hold"/>
                                        <p:tgtEl>
                                          <p:spTgt spid="2051"/>
                                        </p:tgtEl>
                                        <p:attrNameLst>
                                          <p:attrName>ppt_h</p:attrName>
                                        </p:attrNameLst>
                                      </p:cBhvr>
                                      <p:tavLst>
                                        <p:tav tm="0">
                                          <p:val>
                                            <p:strVal val="#ppt_h*0.01"/>
                                          </p:val>
                                        </p:tav>
                                        <p:tav tm="100000">
                                          <p:val>
                                            <p:strVal val="#ppt_h"/>
                                          </p:val>
                                        </p:tav>
                                      </p:tavLst>
                                    </p:anim>
                                    <p:anim calcmode="lin" valueType="num">
                                      <p:cBhvr>
                                        <p:cTn id="37" dur="1000" fill="hold"/>
                                        <p:tgtEl>
                                          <p:spTgt spid="2051"/>
                                        </p:tgtEl>
                                        <p:attrNameLst>
                                          <p:attrName>ppt_x</p:attrName>
                                        </p:attrNameLst>
                                      </p:cBhvr>
                                      <p:tavLst>
                                        <p:tav tm="0">
                                          <p:val>
                                            <p:strVal val="#ppt_x"/>
                                          </p:val>
                                        </p:tav>
                                        <p:tav tm="100000">
                                          <p:val>
                                            <p:strVal val="#ppt_x"/>
                                          </p:val>
                                        </p:tav>
                                      </p:tavLst>
                                    </p:anim>
                                    <p:anim calcmode="lin" valueType="num">
                                      <p:cBhvr>
                                        <p:cTn id="38" dur="1000" fill="hold"/>
                                        <p:tgtEl>
                                          <p:spTgt spid="2051"/>
                                        </p:tgtEl>
                                        <p:attrNameLst>
                                          <p:attrName>ppt_y</p:attrName>
                                        </p:attrNameLst>
                                      </p:cBhvr>
                                      <p:tavLst>
                                        <p:tav tm="0">
                                          <p:val>
                                            <p:strVal val="#ppt_h+1"/>
                                          </p:val>
                                        </p:tav>
                                        <p:tav tm="100000">
                                          <p:val>
                                            <p:strVal val="#ppt_y"/>
                                          </p:val>
                                        </p:tav>
                                      </p:tavLst>
                                    </p:anim>
                                    <p:animEffect transition="in" filter="fade">
                                      <p:cBhvr>
                                        <p:cTn id="39" dur="1000"/>
                                        <p:tgtEl>
                                          <p:spTgt spid="2051"/>
                                        </p:tgtEl>
                                      </p:cBhvr>
                                    </p:animEffect>
                                  </p:childTnLst>
                                </p:cTn>
                              </p:par>
                            </p:childTnLst>
                          </p:cTn>
                        </p:par>
                        <p:par>
                          <p:cTn id="40" fill="hold">
                            <p:stCondLst>
                              <p:cond delay="6000"/>
                            </p:stCondLst>
                            <p:childTnLst>
                              <p:par>
                                <p:cTn id="41" presetID="27" presetClass="entr" presetSubtype="0" fill="hold" grpId="0" nodeType="afterEffect">
                                  <p:stCondLst>
                                    <p:cond delay="0"/>
                                  </p:stCondLst>
                                  <p:iterate type="lt">
                                    <p:tmPct val="50000"/>
                                  </p:iterate>
                                  <p:childTnLst>
                                    <p:set>
                                      <p:cBhvr>
                                        <p:cTn id="42" dur="1" fill="hold">
                                          <p:stCondLst>
                                            <p:cond delay="0"/>
                                          </p:stCondLst>
                                        </p:cTn>
                                        <p:tgtEl>
                                          <p:spTgt spid="9"/>
                                        </p:tgtEl>
                                        <p:attrNameLst>
                                          <p:attrName>style.visibility</p:attrName>
                                        </p:attrNameLst>
                                      </p:cBhvr>
                                      <p:to>
                                        <p:strVal val="visible"/>
                                      </p:to>
                                    </p:set>
                                    <p:anim calcmode="discrete" valueType="clr">
                                      <p:cBhvr override="childStyle">
                                        <p:cTn id="43" dur="80"/>
                                        <p:tgtEl>
                                          <p:spTgt spid="9"/>
                                        </p:tgtEl>
                                        <p:attrNameLst>
                                          <p:attrName>style.color</p:attrName>
                                        </p:attrNameLst>
                                      </p:cBhvr>
                                      <p:tavLst>
                                        <p:tav tm="0">
                                          <p:val>
                                            <p:clrVal>
                                              <a:schemeClr val="accent2"/>
                                            </p:clrVal>
                                          </p:val>
                                        </p:tav>
                                        <p:tav tm="50000">
                                          <p:val>
                                            <p:clrVal>
                                              <a:schemeClr val="hlink"/>
                                            </p:clrVal>
                                          </p:val>
                                        </p:tav>
                                      </p:tavLst>
                                    </p:anim>
                                    <p:anim calcmode="discrete" valueType="clr">
                                      <p:cBhvr>
                                        <p:cTn id="44" dur="80"/>
                                        <p:tgtEl>
                                          <p:spTgt spid="9"/>
                                        </p:tgtEl>
                                        <p:attrNameLst>
                                          <p:attrName>fillcolor</p:attrName>
                                        </p:attrNameLst>
                                      </p:cBhvr>
                                      <p:tavLst>
                                        <p:tav tm="0">
                                          <p:val>
                                            <p:clrVal>
                                              <a:schemeClr val="accent2"/>
                                            </p:clrVal>
                                          </p:val>
                                        </p:tav>
                                        <p:tav tm="50000">
                                          <p:val>
                                            <p:clrVal>
                                              <a:schemeClr val="hlink"/>
                                            </p:clrVal>
                                          </p:val>
                                        </p:tav>
                                      </p:tavLst>
                                    </p:anim>
                                    <p:set>
                                      <p:cBhvr>
                                        <p:cTn id="45" dur="80"/>
                                        <p:tgtEl>
                                          <p:spTgt spid="9"/>
                                        </p:tgtEl>
                                        <p:attrNameLst>
                                          <p:attrName>fill.type</p:attrName>
                                        </p:attrNameLst>
                                      </p:cBhvr>
                                      <p:to>
                                        <p:strVal val="solid"/>
                                      </p:to>
                                    </p:set>
                                  </p:childTnLst>
                                </p:cTn>
                              </p:par>
                              <p:par>
                                <p:cTn id="46" presetID="10" presetClass="entr" presetSubtype="0" fill="hold" nodeType="withEffect">
                                  <p:stCondLst>
                                    <p:cond delay="0"/>
                                  </p:stCondLst>
                                  <p:childTnLst>
                                    <p:set>
                                      <p:cBhvr>
                                        <p:cTn id="47" dur="1" fill="hold">
                                          <p:stCondLst>
                                            <p:cond delay="0"/>
                                          </p:stCondLst>
                                        </p:cTn>
                                        <p:tgtEl>
                                          <p:spTgt spid="2056"/>
                                        </p:tgtEl>
                                        <p:attrNameLst>
                                          <p:attrName>style.visibility</p:attrName>
                                        </p:attrNameLst>
                                      </p:cBhvr>
                                      <p:to>
                                        <p:strVal val="visible"/>
                                      </p:to>
                                    </p:set>
                                    <p:animEffect transition="in" filter="fade">
                                      <p:cBhvr>
                                        <p:cTn id="48" dur="2000"/>
                                        <p:tgtEl>
                                          <p:spTgt spid="2056"/>
                                        </p:tgtEl>
                                      </p:cBhvr>
                                    </p:animEffect>
                                  </p:childTnLst>
                                </p:cTn>
                              </p:par>
                            </p:childTnLst>
                          </p:cTn>
                        </p:par>
                        <p:par>
                          <p:cTn id="49" fill="hold">
                            <p:stCondLst>
                              <p:cond delay="8000"/>
                            </p:stCondLst>
                            <p:childTnLst>
                              <p:par>
                                <p:cTn id="50" presetID="10" presetClass="entr" presetSubtype="0" fill="hold" nodeType="afterEffect">
                                  <p:stCondLst>
                                    <p:cond delay="0"/>
                                  </p:stCondLst>
                                  <p:childTnLst>
                                    <p:set>
                                      <p:cBhvr>
                                        <p:cTn id="51" dur="1" fill="hold">
                                          <p:stCondLst>
                                            <p:cond delay="0"/>
                                          </p:stCondLst>
                                        </p:cTn>
                                        <p:tgtEl>
                                          <p:spTgt spid="2054"/>
                                        </p:tgtEl>
                                        <p:attrNameLst>
                                          <p:attrName>style.visibility</p:attrName>
                                        </p:attrNameLst>
                                      </p:cBhvr>
                                      <p:to>
                                        <p:strVal val="visible"/>
                                      </p:to>
                                    </p:set>
                                    <p:animEffect transition="in" filter="fade">
                                      <p:cBhvr>
                                        <p:cTn id="52" dur="2000"/>
                                        <p:tgtEl>
                                          <p:spTgt spid="2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524000" y="152400"/>
            <a:ext cx="7467600" cy="685800"/>
          </a:xfrm>
        </p:spPr>
        <p:txBody>
          <a:bodyPr>
            <a:normAutofit/>
          </a:bodyPr>
          <a:lstStyle/>
          <a:p>
            <a:r>
              <a:rPr lang="en-AU" sz="3600" b="1" dirty="0">
                <a:solidFill>
                  <a:schemeClr val="accent1"/>
                </a:solidFill>
              </a:rPr>
              <a:t>Developing Ideas &amp; Proposals</a:t>
            </a:r>
          </a:p>
        </p:txBody>
      </p:sp>
      <p:sp>
        <p:nvSpPr>
          <p:cNvPr id="6" name="Content Placeholder 2"/>
          <p:cNvSpPr>
            <a:spLocks noGrp="1"/>
          </p:cNvSpPr>
          <p:nvPr>
            <p:ph idx="1"/>
          </p:nvPr>
        </p:nvSpPr>
        <p:spPr>
          <a:xfrm>
            <a:off x="1524000" y="914400"/>
            <a:ext cx="7467600" cy="5410200"/>
          </a:xfrm>
        </p:spPr>
        <p:txBody>
          <a:bodyPr/>
          <a:lstStyle/>
          <a:p>
            <a:pPr>
              <a:lnSpc>
                <a:spcPct val="200000"/>
              </a:lnSpc>
            </a:pPr>
            <a:r>
              <a:rPr lang="en-AU" dirty="0"/>
              <a:t>Support and Carry your Idea till the end</a:t>
            </a:r>
          </a:p>
          <a:p>
            <a:pPr>
              <a:lnSpc>
                <a:spcPct val="200000"/>
              </a:lnSpc>
            </a:pPr>
            <a:r>
              <a:rPr lang="en-AU" dirty="0"/>
              <a:t>Get Approval</a:t>
            </a:r>
            <a:endParaRPr lang="en-AU" b="1" dirty="0"/>
          </a:p>
          <a:p>
            <a:pPr>
              <a:lnSpc>
                <a:spcPct val="200000"/>
              </a:lnSpc>
            </a:pPr>
            <a:r>
              <a:rPr lang="en-AU" dirty="0"/>
              <a:t>Examples of Ideas &amp; Proposals</a:t>
            </a:r>
          </a:p>
          <a:p>
            <a:pPr>
              <a:lnSpc>
                <a:spcPct val="200000"/>
              </a:lnSpc>
            </a:pPr>
            <a:r>
              <a:rPr lang="en-AU" dirty="0"/>
              <a:t>What might you develop for your Sqn?</a:t>
            </a:r>
          </a:p>
        </p:txBody>
      </p:sp>
      <p:pic>
        <p:nvPicPr>
          <p:cNvPr id="7" name="Picture 8" descr="C:\Documents and Settings\Peter Allen\My Documents\AAL New\Education\Presentation\Your Squadron &amp; The Community\images\ceremonial copy.gif">
            <a:hlinkClick r:id="rId3" action="ppaction://hlinksldjump"/>
          </p:cNvPr>
          <p:cNvPicPr>
            <a:picLocks noChangeAspect="1" noChangeArrowheads="1"/>
          </p:cNvPicPr>
          <p:nvPr/>
        </p:nvPicPr>
        <p:blipFill>
          <a:blip r:embed="rId4" cstate="print">
            <a:duotone>
              <a:schemeClr val="accent1">
                <a:shade val="45000"/>
                <a:satMod val="135000"/>
              </a:schemeClr>
              <a:prstClr val="white"/>
            </a:duotone>
          </a:blip>
          <a:srcRect/>
          <a:stretch>
            <a:fillRect/>
          </a:stretch>
        </p:blipFill>
        <p:spPr bwMode="auto">
          <a:xfrm>
            <a:off x="152400" y="2514600"/>
            <a:ext cx="1220400" cy="92547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20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20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fade">
                                      <p:cBhvr>
                                        <p:cTn id="27"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524000" y="152400"/>
            <a:ext cx="7467600" cy="685800"/>
          </a:xfrm>
        </p:spPr>
        <p:txBody>
          <a:bodyPr>
            <a:normAutofit/>
          </a:bodyPr>
          <a:lstStyle/>
          <a:p>
            <a:r>
              <a:rPr lang="en-AU" sz="3600" b="1" dirty="0">
                <a:solidFill>
                  <a:schemeClr val="accent1"/>
                </a:solidFill>
              </a:rPr>
              <a:t>Reward System In A Squadron.</a:t>
            </a:r>
          </a:p>
        </p:txBody>
      </p:sp>
      <p:sp>
        <p:nvSpPr>
          <p:cNvPr id="6" name="Content Placeholder 2"/>
          <p:cNvSpPr>
            <a:spLocks noGrp="1"/>
          </p:cNvSpPr>
          <p:nvPr>
            <p:ph idx="1"/>
          </p:nvPr>
        </p:nvSpPr>
        <p:spPr>
          <a:xfrm>
            <a:off x="1524000" y="914400"/>
            <a:ext cx="7467600" cy="5410200"/>
          </a:xfrm>
        </p:spPr>
        <p:txBody>
          <a:bodyPr/>
          <a:lstStyle/>
          <a:p>
            <a:pPr>
              <a:lnSpc>
                <a:spcPct val="200000"/>
              </a:lnSpc>
            </a:pPr>
            <a:r>
              <a:rPr lang="en-AU" dirty="0"/>
              <a:t>What do cadets have to do to receive a Full Bronze Wing?</a:t>
            </a:r>
          </a:p>
          <a:p>
            <a:pPr>
              <a:lnSpc>
                <a:spcPct val="200000"/>
              </a:lnSpc>
            </a:pPr>
            <a:r>
              <a:rPr lang="en-AU" dirty="0"/>
              <a:t>Brainstorm Ideas of a Reward System for your Squadron</a:t>
            </a:r>
          </a:p>
        </p:txBody>
      </p:sp>
      <p:pic>
        <p:nvPicPr>
          <p:cNvPr id="7" name="Picture 8" descr="C:\Documents and Settings\Peter Allen\My Documents\AAL New\Education\Presentation\Your Squadron &amp; The Community\images\ceremonial copy.gif">
            <a:hlinkClick r:id="rId3" action="ppaction://hlinksldjump"/>
          </p:cNvPr>
          <p:cNvPicPr>
            <a:picLocks noChangeAspect="1" noChangeArrowheads="1"/>
          </p:cNvPicPr>
          <p:nvPr/>
        </p:nvPicPr>
        <p:blipFill>
          <a:blip r:embed="rId4" cstate="print">
            <a:duotone>
              <a:schemeClr val="accent1">
                <a:shade val="45000"/>
                <a:satMod val="135000"/>
              </a:schemeClr>
              <a:prstClr val="white"/>
            </a:duotone>
          </a:blip>
          <a:srcRect/>
          <a:stretch>
            <a:fillRect/>
          </a:stretch>
        </p:blipFill>
        <p:spPr bwMode="auto">
          <a:xfrm>
            <a:off x="152400" y="2514600"/>
            <a:ext cx="1220400" cy="92547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524000" y="152400"/>
            <a:ext cx="7467600" cy="685800"/>
          </a:xfrm>
        </p:spPr>
        <p:txBody>
          <a:bodyPr>
            <a:normAutofit/>
          </a:bodyPr>
          <a:lstStyle/>
          <a:p>
            <a:r>
              <a:rPr lang="en-AU" sz="3600" b="1" dirty="0">
                <a:solidFill>
                  <a:schemeClr val="accent1"/>
                </a:solidFill>
              </a:rPr>
              <a:t>Don’t Forget Your Role</a:t>
            </a:r>
          </a:p>
        </p:txBody>
      </p:sp>
      <p:sp>
        <p:nvSpPr>
          <p:cNvPr id="6" name="Content Placeholder 2"/>
          <p:cNvSpPr>
            <a:spLocks noGrp="1"/>
          </p:cNvSpPr>
          <p:nvPr>
            <p:ph idx="1"/>
          </p:nvPr>
        </p:nvSpPr>
        <p:spPr>
          <a:xfrm>
            <a:off x="1524000" y="914400"/>
            <a:ext cx="7467600" cy="5410200"/>
          </a:xfrm>
        </p:spPr>
        <p:txBody>
          <a:bodyPr/>
          <a:lstStyle/>
          <a:p>
            <a:pPr>
              <a:lnSpc>
                <a:spcPct val="200000"/>
              </a:lnSpc>
            </a:pPr>
            <a:r>
              <a:rPr lang="en-AU" dirty="0"/>
              <a:t>Your Role in the Squadron is important</a:t>
            </a:r>
          </a:p>
          <a:p>
            <a:pPr>
              <a:lnSpc>
                <a:spcPct val="200000"/>
              </a:lnSpc>
            </a:pPr>
            <a:r>
              <a:rPr lang="en-AU" dirty="0"/>
              <a:t>Have the courage.</a:t>
            </a:r>
          </a:p>
        </p:txBody>
      </p:sp>
      <p:sp>
        <p:nvSpPr>
          <p:cNvPr id="7" name="TextBox 6"/>
          <p:cNvSpPr txBox="1"/>
          <p:nvPr/>
        </p:nvSpPr>
        <p:spPr>
          <a:xfrm>
            <a:off x="0" y="4038600"/>
            <a:ext cx="9144000" cy="1077218"/>
          </a:xfrm>
          <a:prstGeom prst="rect">
            <a:avLst/>
          </a:prstGeom>
          <a:noFill/>
        </p:spPr>
        <p:txBody>
          <a:bodyPr wrap="square" rtlCol="0">
            <a:spAutoFit/>
          </a:bodyPr>
          <a:lstStyle/>
          <a:p>
            <a:pPr algn="ctr"/>
            <a:r>
              <a:rPr lang="en-AU" sz="3200" b="1" i="1" dirty="0"/>
              <a:t>Be  there for your cadets, teach them well, and improve on what you have.</a:t>
            </a:r>
          </a:p>
        </p:txBody>
      </p:sp>
      <p:pic>
        <p:nvPicPr>
          <p:cNvPr id="8" name="Picture 8" descr="C:\Documents and Settings\Peter Allen\My Documents\AAL New\Education\Presentation\Your Squadron &amp; The Community\images\ceremonial copy.gif">
            <a:hlinkClick r:id="rId3" action="ppaction://hlinksldjump"/>
          </p:cNvPr>
          <p:cNvPicPr>
            <a:picLocks noChangeAspect="1" noChangeArrowheads="1"/>
          </p:cNvPicPr>
          <p:nvPr/>
        </p:nvPicPr>
        <p:blipFill>
          <a:blip r:embed="rId4" cstate="print">
            <a:duotone>
              <a:schemeClr val="accent1">
                <a:shade val="45000"/>
                <a:satMod val="135000"/>
              </a:schemeClr>
              <a:prstClr val="white"/>
            </a:duotone>
          </a:blip>
          <a:srcRect/>
          <a:stretch>
            <a:fillRect/>
          </a:stretch>
        </p:blipFill>
        <p:spPr bwMode="auto">
          <a:xfrm>
            <a:off x="152400" y="2514600"/>
            <a:ext cx="1220400" cy="92547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fade">
                                      <p:cBhvr>
                                        <p:cTn id="22"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uiExpand="1" build="p"/>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524000" y="152400"/>
            <a:ext cx="7467600" cy="685800"/>
          </a:xfrm>
        </p:spPr>
        <p:txBody>
          <a:bodyPr>
            <a:normAutofit/>
          </a:bodyPr>
          <a:lstStyle/>
          <a:p>
            <a:r>
              <a:rPr lang="en-AU" sz="3600" b="1" dirty="0">
                <a:solidFill>
                  <a:schemeClr val="accent1"/>
                </a:solidFill>
              </a:rPr>
              <a:t>Does Your Squadron:</a:t>
            </a:r>
          </a:p>
        </p:txBody>
      </p:sp>
      <p:sp>
        <p:nvSpPr>
          <p:cNvPr id="6" name="Content Placeholder 2"/>
          <p:cNvSpPr>
            <a:spLocks noGrp="1"/>
          </p:cNvSpPr>
          <p:nvPr>
            <p:ph idx="1"/>
          </p:nvPr>
        </p:nvSpPr>
        <p:spPr>
          <a:xfrm>
            <a:off x="1524000" y="914400"/>
            <a:ext cx="7467600" cy="5410200"/>
          </a:xfrm>
        </p:spPr>
        <p:txBody>
          <a:bodyPr/>
          <a:lstStyle/>
          <a:p>
            <a:pPr>
              <a:lnSpc>
                <a:spcPct val="200000"/>
              </a:lnSpc>
            </a:pPr>
            <a:r>
              <a:rPr lang="en-AU" dirty="0"/>
              <a:t>Have a Schedule or Timetable</a:t>
            </a:r>
            <a:endParaRPr lang="en-AU" b="1" dirty="0"/>
          </a:p>
          <a:p>
            <a:pPr>
              <a:lnSpc>
                <a:spcPct val="200000"/>
              </a:lnSpc>
            </a:pPr>
            <a:r>
              <a:rPr lang="en-AU" dirty="0"/>
              <a:t>Have Resources for cadets (manual)</a:t>
            </a:r>
          </a:p>
          <a:p>
            <a:pPr>
              <a:lnSpc>
                <a:spcPct val="200000"/>
              </a:lnSpc>
            </a:pPr>
            <a:r>
              <a:rPr lang="en-AU" dirty="0"/>
              <a:t>Fundraising Opportunities </a:t>
            </a:r>
          </a:p>
          <a:p>
            <a:pPr>
              <a:lnSpc>
                <a:spcPct val="200000"/>
              </a:lnSpc>
            </a:pPr>
            <a:r>
              <a:rPr lang="en-AU" dirty="0"/>
              <a:t>Use your NCOs well? </a:t>
            </a:r>
          </a:p>
          <a:p>
            <a:pPr>
              <a:lnSpc>
                <a:spcPct val="200000"/>
              </a:lnSpc>
            </a:pPr>
            <a:r>
              <a:rPr lang="en-AU" dirty="0"/>
              <a:t>Have something different in place?</a:t>
            </a:r>
          </a:p>
          <a:p>
            <a:pPr>
              <a:lnSpc>
                <a:spcPct val="200000"/>
              </a:lnSpc>
            </a:pPr>
            <a:endParaRPr lang="en-AU" dirty="0"/>
          </a:p>
        </p:txBody>
      </p:sp>
      <p:pic>
        <p:nvPicPr>
          <p:cNvPr id="7" name="Picture 8" descr="C:\Documents and Settings\Peter Allen\My Documents\AAL New\Education\Presentation\Your Squadron &amp; The Community\images\ceremonial copy.gif">
            <a:hlinkClick r:id="rId3" action="ppaction://hlinksldjump"/>
          </p:cNvPr>
          <p:cNvPicPr>
            <a:picLocks noChangeAspect="1" noChangeArrowheads="1"/>
          </p:cNvPicPr>
          <p:nvPr/>
        </p:nvPicPr>
        <p:blipFill>
          <a:blip r:embed="rId4" cstate="print">
            <a:duotone>
              <a:schemeClr val="accent1">
                <a:shade val="45000"/>
                <a:satMod val="135000"/>
              </a:schemeClr>
              <a:prstClr val="white"/>
            </a:duotone>
          </a:blip>
          <a:srcRect/>
          <a:stretch>
            <a:fillRect/>
          </a:stretch>
        </p:blipFill>
        <p:spPr bwMode="auto">
          <a:xfrm>
            <a:off x="152400" y="2514600"/>
            <a:ext cx="1220400" cy="92547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20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20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fade">
                                      <p:cBhvr>
                                        <p:cTn id="27" dur="20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fade">
                                      <p:cBhvr>
                                        <p:cTn id="32" dur="2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4000" y="152400"/>
            <a:ext cx="7467600" cy="685800"/>
          </a:xfrm>
        </p:spPr>
        <p:txBody>
          <a:bodyPr>
            <a:noAutofit/>
          </a:bodyPr>
          <a:lstStyle/>
          <a:p>
            <a:r>
              <a:rPr lang="en-AU" sz="4000" b="1" dirty="0">
                <a:solidFill>
                  <a:schemeClr val="tx2">
                    <a:lumMod val="75000"/>
                  </a:schemeClr>
                </a:solidFill>
              </a:rPr>
              <a:t>Summary</a:t>
            </a:r>
          </a:p>
        </p:txBody>
      </p:sp>
      <p:pic>
        <p:nvPicPr>
          <p:cNvPr id="6" name="Picture 8" descr="C:\Documents and Settings\Peter Allen\My Documents\AAL New\Education\Presentation\Your Squadron &amp; The Community\images\ceremonial copy.gif"/>
          <p:cNvPicPr>
            <a:picLocks noChangeAspect="1" noChangeArrowheads="1"/>
          </p:cNvPicPr>
          <p:nvPr/>
        </p:nvPicPr>
        <p:blipFill>
          <a:blip r:embed="rId2" cstate="print">
            <a:duotone>
              <a:schemeClr val="accent1">
                <a:shade val="45000"/>
                <a:satMod val="135000"/>
              </a:schemeClr>
              <a:prstClr val="white"/>
            </a:duotone>
          </a:blip>
          <a:srcRect/>
          <a:stretch>
            <a:fillRect/>
          </a:stretch>
        </p:blipFill>
        <p:spPr bwMode="auto">
          <a:xfrm>
            <a:off x="152400" y="2514600"/>
            <a:ext cx="1220400" cy="925470"/>
          </a:xfrm>
          <a:prstGeom prst="rect">
            <a:avLst/>
          </a:prstGeom>
          <a:noFill/>
        </p:spPr>
      </p:pic>
      <p:pic>
        <p:nvPicPr>
          <p:cNvPr id="7" name="Picture 3" descr="C:\Documents and Settings\Peter Allen\My Documents\AAL New\Education\Presentation\Your Squadron &amp; The Community\images\community.gif"/>
          <p:cNvPicPr>
            <a:picLocks noChangeAspect="1" noChangeArrowheads="1"/>
          </p:cNvPicPr>
          <p:nvPr/>
        </p:nvPicPr>
        <p:blipFill>
          <a:blip r:embed="rId3" cstate="print">
            <a:duotone>
              <a:prstClr val="black"/>
              <a:schemeClr val="accent1">
                <a:tint val="45000"/>
                <a:satMod val="400000"/>
              </a:schemeClr>
            </a:duotone>
          </a:blip>
          <a:srcRect/>
          <a:stretch>
            <a:fillRect/>
          </a:stretch>
        </p:blipFill>
        <p:spPr bwMode="auto">
          <a:xfrm>
            <a:off x="152400" y="2514600"/>
            <a:ext cx="1219200" cy="914400"/>
          </a:xfrm>
          <a:prstGeom prst="rect">
            <a:avLst/>
          </a:prstGeom>
          <a:noFill/>
        </p:spPr>
      </p:pic>
      <p:sp>
        <p:nvSpPr>
          <p:cNvPr id="18" name="Action Button: Home 17">
            <a:hlinkClick r:id="" action="ppaction://hlinkshowjump?jump=firstslide" highlightClick="1"/>
          </p:cNvPr>
          <p:cNvSpPr/>
          <p:nvPr/>
        </p:nvSpPr>
        <p:spPr>
          <a:xfrm>
            <a:off x="8229600" y="5867400"/>
            <a:ext cx="762000" cy="83820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19" name="Action Button: Custom 18">
            <a:hlinkClick r:id="rId4" action="ppaction://hlinksldjump" highlightClick="1"/>
          </p:cNvPr>
          <p:cNvSpPr/>
          <p:nvPr/>
        </p:nvSpPr>
        <p:spPr>
          <a:xfrm>
            <a:off x="6096000" y="5867400"/>
            <a:ext cx="1981200" cy="3810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AU" dirty="0"/>
              <a:t>Your Community</a:t>
            </a:r>
          </a:p>
        </p:txBody>
      </p:sp>
      <p:sp>
        <p:nvSpPr>
          <p:cNvPr id="20" name="Action Button: Custom 19">
            <a:hlinkClick r:id="rId5" action="ppaction://hlinksldjump" highlightClick="1"/>
          </p:cNvPr>
          <p:cNvSpPr/>
          <p:nvPr/>
        </p:nvSpPr>
        <p:spPr>
          <a:xfrm>
            <a:off x="6096000" y="6324600"/>
            <a:ext cx="1981200" cy="3810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AU" dirty="0"/>
              <a:t>Your Squadron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4000" y="152400"/>
            <a:ext cx="7467600" cy="685800"/>
          </a:xfrm>
        </p:spPr>
        <p:txBody>
          <a:bodyPr>
            <a:noAutofit/>
          </a:bodyPr>
          <a:lstStyle/>
          <a:p>
            <a:r>
              <a:rPr lang="en-AU" sz="4000" b="1" dirty="0">
                <a:solidFill>
                  <a:schemeClr val="tx2">
                    <a:lumMod val="75000"/>
                  </a:schemeClr>
                </a:solidFill>
              </a:rPr>
              <a:t>Talking About… Your Community</a:t>
            </a:r>
          </a:p>
        </p:txBody>
      </p:sp>
      <p:sp>
        <p:nvSpPr>
          <p:cNvPr id="5" name="Content Placeholder 2"/>
          <p:cNvSpPr>
            <a:spLocks noGrp="1"/>
          </p:cNvSpPr>
          <p:nvPr>
            <p:ph idx="1"/>
          </p:nvPr>
        </p:nvSpPr>
        <p:spPr>
          <a:xfrm>
            <a:off x="1524000" y="914400"/>
            <a:ext cx="7467600" cy="5562600"/>
          </a:xfrm>
        </p:spPr>
        <p:txBody>
          <a:bodyPr>
            <a:normAutofit/>
          </a:bodyPr>
          <a:lstStyle/>
          <a:p>
            <a:pPr>
              <a:lnSpc>
                <a:spcPct val="200000"/>
              </a:lnSpc>
            </a:pPr>
            <a:r>
              <a:rPr lang="en-AU" b="1" dirty="0">
                <a:solidFill>
                  <a:schemeClr val="accent1"/>
                </a:solidFill>
              </a:rPr>
              <a:t>New Recruits</a:t>
            </a:r>
          </a:p>
          <a:p>
            <a:pPr>
              <a:lnSpc>
                <a:spcPct val="200000"/>
              </a:lnSpc>
            </a:pPr>
            <a:r>
              <a:rPr lang="en-AU" b="1" dirty="0">
                <a:solidFill>
                  <a:schemeClr val="accent1"/>
                </a:solidFill>
              </a:rPr>
              <a:t>Squadrons Promotion</a:t>
            </a:r>
          </a:p>
          <a:p>
            <a:pPr>
              <a:lnSpc>
                <a:spcPct val="200000"/>
              </a:lnSpc>
            </a:pPr>
            <a:r>
              <a:rPr lang="en-AU" b="1" dirty="0">
                <a:solidFill>
                  <a:schemeClr val="accent1"/>
                </a:solidFill>
              </a:rPr>
              <a:t>Squadrons Image</a:t>
            </a:r>
          </a:p>
          <a:p>
            <a:pPr>
              <a:lnSpc>
                <a:spcPct val="200000"/>
              </a:lnSpc>
            </a:pPr>
            <a:r>
              <a:rPr lang="en-AU" b="1" dirty="0">
                <a:solidFill>
                  <a:schemeClr val="accent1"/>
                </a:solidFill>
              </a:rPr>
              <a:t>Impact</a:t>
            </a:r>
          </a:p>
        </p:txBody>
      </p:sp>
      <p:pic>
        <p:nvPicPr>
          <p:cNvPr id="6" name="Picture 3" descr="C:\Documents and Settings\Peter Allen\My Documents\AAL New\Education\Presentation\Your Squadron &amp; The Community\images\community.gif"/>
          <p:cNvPicPr>
            <a:picLocks noChangeAspect="1" noChangeArrowheads="1"/>
          </p:cNvPicPr>
          <p:nvPr/>
        </p:nvPicPr>
        <p:blipFill>
          <a:blip r:embed="rId3" cstate="print">
            <a:duotone>
              <a:prstClr val="black"/>
              <a:schemeClr val="accent1">
                <a:tint val="45000"/>
                <a:satMod val="400000"/>
              </a:schemeClr>
            </a:duotone>
          </a:blip>
          <a:srcRect/>
          <a:stretch>
            <a:fillRect/>
          </a:stretch>
        </p:blipFill>
        <p:spPr bwMode="auto">
          <a:xfrm>
            <a:off x="152400" y="2514600"/>
            <a:ext cx="1219200" cy="914400"/>
          </a:xfrm>
          <a:prstGeom prst="rect">
            <a:avLst/>
          </a:prstGeom>
          <a:noFill/>
        </p:spPr>
      </p:pic>
      <p:sp>
        <p:nvSpPr>
          <p:cNvPr id="7" name="Action Button: Custom 6">
            <a:hlinkClick r:id="" action="ppaction://hlinkshowjump?jump=lastslide" highlightClick="1"/>
          </p:cNvPr>
          <p:cNvSpPr/>
          <p:nvPr/>
        </p:nvSpPr>
        <p:spPr>
          <a:xfrm>
            <a:off x="8610600" y="6324600"/>
            <a:ext cx="381000" cy="3810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AU" dirty="0"/>
              <a: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20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20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4000" y="152400"/>
            <a:ext cx="7467600" cy="685800"/>
          </a:xfrm>
        </p:spPr>
        <p:txBody>
          <a:bodyPr>
            <a:normAutofit/>
          </a:bodyPr>
          <a:lstStyle/>
          <a:p>
            <a:r>
              <a:rPr lang="en-AU" sz="3600" b="1" dirty="0">
                <a:solidFill>
                  <a:schemeClr val="accent1"/>
                </a:solidFill>
              </a:rPr>
              <a:t>New Recruits</a:t>
            </a:r>
          </a:p>
        </p:txBody>
      </p:sp>
      <p:sp>
        <p:nvSpPr>
          <p:cNvPr id="5" name="Content Placeholder 2"/>
          <p:cNvSpPr>
            <a:spLocks noGrp="1"/>
          </p:cNvSpPr>
          <p:nvPr>
            <p:ph idx="1"/>
          </p:nvPr>
        </p:nvSpPr>
        <p:spPr>
          <a:xfrm>
            <a:off x="1524000" y="914400"/>
            <a:ext cx="7467600" cy="5410200"/>
          </a:xfrm>
        </p:spPr>
        <p:txBody>
          <a:bodyPr/>
          <a:lstStyle/>
          <a:p>
            <a:pPr>
              <a:lnSpc>
                <a:spcPct val="200000"/>
              </a:lnSpc>
            </a:pPr>
            <a:r>
              <a:rPr lang="en-AU" dirty="0"/>
              <a:t>Getting New Recruits (Recruiting)</a:t>
            </a:r>
          </a:p>
          <a:p>
            <a:pPr>
              <a:lnSpc>
                <a:spcPct val="200000"/>
              </a:lnSpc>
            </a:pPr>
            <a:r>
              <a:rPr lang="en-AU" dirty="0"/>
              <a:t>Welcoming Procedure</a:t>
            </a:r>
            <a:endParaRPr lang="en-AU" b="1" dirty="0"/>
          </a:p>
          <a:p>
            <a:pPr>
              <a:lnSpc>
                <a:spcPct val="200000"/>
              </a:lnSpc>
            </a:pPr>
            <a:r>
              <a:rPr lang="en-AU" dirty="0"/>
              <a:t>Make them feel apart of the Squadron</a:t>
            </a:r>
          </a:p>
          <a:p>
            <a:pPr>
              <a:lnSpc>
                <a:spcPct val="200000"/>
              </a:lnSpc>
            </a:pPr>
            <a:r>
              <a:rPr lang="en-AU" dirty="0"/>
              <a:t>Training</a:t>
            </a:r>
          </a:p>
        </p:txBody>
      </p:sp>
      <p:pic>
        <p:nvPicPr>
          <p:cNvPr id="6" name="Picture 3" descr="C:\Documents and Settings\Peter Allen\My Documents\AAL New\Education\Presentation\Your Squadron &amp; The Community\images\community.gif">
            <a:hlinkClick r:id="rId3" action="ppaction://hlinksldjump"/>
          </p:cNvPr>
          <p:cNvPicPr>
            <a:picLocks noChangeAspect="1" noChangeArrowheads="1"/>
          </p:cNvPicPr>
          <p:nvPr/>
        </p:nvPicPr>
        <p:blipFill>
          <a:blip r:embed="rId4" cstate="print">
            <a:duotone>
              <a:prstClr val="black"/>
              <a:schemeClr val="accent1">
                <a:tint val="45000"/>
                <a:satMod val="400000"/>
              </a:schemeClr>
            </a:duotone>
          </a:blip>
          <a:srcRect/>
          <a:stretch>
            <a:fillRect/>
          </a:stretch>
        </p:blipFill>
        <p:spPr bwMode="auto">
          <a:xfrm>
            <a:off x="152400" y="2514600"/>
            <a:ext cx="1219200" cy="914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20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20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4000" y="152400"/>
            <a:ext cx="7467600" cy="685800"/>
          </a:xfrm>
        </p:spPr>
        <p:txBody>
          <a:bodyPr>
            <a:normAutofit/>
          </a:bodyPr>
          <a:lstStyle/>
          <a:p>
            <a:r>
              <a:rPr lang="en-AU" sz="3600" b="1" dirty="0">
                <a:solidFill>
                  <a:schemeClr val="accent1"/>
                </a:solidFill>
              </a:rPr>
              <a:t>Squadrons Promotion</a:t>
            </a:r>
          </a:p>
        </p:txBody>
      </p:sp>
      <p:sp>
        <p:nvSpPr>
          <p:cNvPr id="5" name="Content Placeholder 2"/>
          <p:cNvSpPr>
            <a:spLocks noGrp="1"/>
          </p:cNvSpPr>
          <p:nvPr>
            <p:ph idx="1"/>
          </p:nvPr>
        </p:nvSpPr>
        <p:spPr>
          <a:xfrm>
            <a:off x="1524000" y="914400"/>
            <a:ext cx="7467600" cy="5410200"/>
          </a:xfrm>
        </p:spPr>
        <p:txBody>
          <a:bodyPr/>
          <a:lstStyle/>
          <a:p>
            <a:pPr>
              <a:lnSpc>
                <a:spcPct val="200000"/>
              </a:lnSpc>
            </a:pPr>
            <a:r>
              <a:rPr lang="en-AU" dirty="0"/>
              <a:t>Create Flyers/Brochures  </a:t>
            </a:r>
          </a:p>
          <a:p>
            <a:pPr>
              <a:lnSpc>
                <a:spcPct val="200000"/>
              </a:lnSpc>
            </a:pPr>
            <a:r>
              <a:rPr lang="en-AU" dirty="0"/>
              <a:t>Schools</a:t>
            </a:r>
            <a:endParaRPr lang="en-AU" b="1" dirty="0"/>
          </a:p>
          <a:p>
            <a:pPr>
              <a:lnSpc>
                <a:spcPct val="200000"/>
              </a:lnSpc>
            </a:pPr>
            <a:r>
              <a:rPr lang="en-AU" dirty="0"/>
              <a:t>Letterbox Drops</a:t>
            </a:r>
          </a:p>
          <a:p>
            <a:pPr>
              <a:lnSpc>
                <a:spcPct val="200000"/>
              </a:lnSpc>
            </a:pPr>
            <a:r>
              <a:rPr lang="en-AU" dirty="0"/>
              <a:t>Information Booths / Recruiting Days</a:t>
            </a:r>
          </a:p>
        </p:txBody>
      </p:sp>
      <p:pic>
        <p:nvPicPr>
          <p:cNvPr id="7" name="Picture 3" descr="C:\Documents and Settings\Peter Allen\My Documents\AAL New\Education\Presentation\Your Squadron &amp; The Community\images\community.gif">
            <a:hlinkClick r:id="rId3" action="ppaction://hlinksldjump"/>
          </p:cNvPr>
          <p:cNvPicPr>
            <a:picLocks noChangeAspect="1" noChangeArrowheads="1"/>
          </p:cNvPicPr>
          <p:nvPr/>
        </p:nvPicPr>
        <p:blipFill>
          <a:blip r:embed="rId4" cstate="print">
            <a:duotone>
              <a:prstClr val="black"/>
              <a:schemeClr val="accent1">
                <a:tint val="45000"/>
                <a:satMod val="400000"/>
              </a:schemeClr>
            </a:duotone>
          </a:blip>
          <a:srcRect/>
          <a:stretch>
            <a:fillRect/>
          </a:stretch>
        </p:blipFill>
        <p:spPr bwMode="auto">
          <a:xfrm>
            <a:off x="152400" y="2514600"/>
            <a:ext cx="1219200" cy="914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20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20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4000" y="152400"/>
            <a:ext cx="7467600" cy="685800"/>
          </a:xfrm>
        </p:spPr>
        <p:txBody>
          <a:bodyPr>
            <a:normAutofit/>
          </a:bodyPr>
          <a:lstStyle/>
          <a:p>
            <a:r>
              <a:rPr lang="en-AU" sz="3600" b="1" dirty="0">
                <a:solidFill>
                  <a:schemeClr val="accent1"/>
                </a:solidFill>
              </a:rPr>
              <a:t>Squadrons Image</a:t>
            </a:r>
          </a:p>
        </p:txBody>
      </p:sp>
      <p:sp>
        <p:nvSpPr>
          <p:cNvPr id="5" name="Content Placeholder 2"/>
          <p:cNvSpPr>
            <a:spLocks noGrp="1"/>
          </p:cNvSpPr>
          <p:nvPr>
            <p:ph idx="1"/>
          </p:nvPr>
        </p:nvSpPr>
        <p:spPr>
          <a:xfrm>
            <a:off x="1524000" y="914400"/>
            <a:ext cx="7467600" cy="5410200"/>
          </a:xfrm>
        </p:spPr>
        <p:txBody>
          <a:bodyPr/>
          <a:lstStyle/>
          <a:p>
            <a:pPr>
              <a:lnSpc>
                <a:spcPct val="200000"/>
              </a:lnSpc>
            </a:pPr>
            <a:r>
              <a:rPr lang="en-AU" dirty="0"/>
              <a:t>Have control of cadets when at events</a:t>
            </a:r>
          </a:p>
          <a:p>
            <a:pPr>
              <a:lnSpc>
                <a:spcPct val="200000"/>
              </a:lnSpc>
            </a:pPr>
            <a:r>
              <a:rPr lang="en-AU" dirty="0"/>
              <a:t>Uniform / Presentation</a:t>
            </a:r>
            <a:endParaRPr lang="en-AU" b="1" dirty="0"/>
          </a:p>
          <a:p>
            <a:pPr>
              <a:lnSpc>
                <a:spcPct val="200000"/>
              </a:lnSpc>
            </a:pPr>
            <a:r>
              <a:rPr lang="en-AU" dirty="0"/>
              <a:t>Local Newspaper</a:t>
            </a:r>
          </a:p>
          <a:p>
            <a:pPr>
              <a:lnSpc>
                <a:spcPct val="200000"/>
              </a:lnSpc>
            </a:pPr>
            <a:r>
              <a:rPr lang="en-AU" dirty="0"/>
              <a:t>Squadron Monthly/Quarterly Newsletter</a:t>
            </a:r>
          </a:p>
          <a:p>
            <a:pPr>
              <a:lnSpc>
                <a:spcPct val="200000"/>
              </a:lnSpc>
            </a:pPr>
            <a:endParaRPr lang="en-AU" dirty="0"/>
          </a:p>
        </p:txBody>
      </p:sp>
      <p:pic>
        <p:nvPicPr>
          <p:cNvPr id="7" name="Picture 3" descr="C:\Documents and Settings\Peter Allen\My Documents\AAL New\Education\Presentation\Your Squadron &amp; The Community\images\community.gif">
            <a:hlinkClick r:id="rId3" action="ppaction://hlinksldjump"/>
          </p:cNvPr>
          <p:cNvPicPr>
            <a:picLocks noChangeAspect="1" noChangeArrowheads="1"/>
          </p:cNvPicPr>
          <p:nvPr/>
        </p:nvPicPr>
        <p:blipFill>
          <a:blip r:embed="rId4" cstate="print">
            <a:duotone>
              <a:prstClr val="black"/>
              <a:schemeClr val="accent1">
                <a:tint val="45000"/>
                <a:satMod val="400000"/>
              </a:schemeClr>
            </a:duotone>
          </a:blip>
          <a:srcRect/>
          <a:stretch>
            <a:fillRect/>
          </a:stretch>
        </p:blipFill>
        <p:spPr bwMode="auto">
          <a:xfrm>
            <a:off x="152400" y="2514600"/>
            <a:ext cx="1219200" cy="914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20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20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4000" y="152400"/>
            <a:ext cx="7467600" cy="685800"/>
          </a:xfrm>
        </p:spPr>
        <p:txBody>
          <a:bodyPr>
            <a:normAutofit/>
          </a:bodyPr>
          <a:lstStyle/>
          <a:p>
            <a:r>
              <a:rPr lang="en-AU" sz="3600" b="1" dirty="0">
                <a:solidFill>
                  <a:schemeClr val="accent1"/>
                </a:solidFill>
              </a:rPr>
              <a:t>Impact</a:t>
            </a:r>
          </a:p>
        </p:txBody>
      </p:sp>
      <p:sp>
        <p:nvSpPr>
          <p:cNvPr id="5" name="Content Placeholder 2"/>
          <p:cNvSpPr>
            <a:spLocks noGrp="1"/>
          </p:cNvSpPr>
          <p:nvPr>
            <p:ph idx="1"/>
          </p:nvPr>
        </p:nvSpPr>
        <p:spPr>
          <a:xfrm>
            <a:off x="1524000" y="914400"/>
            <a:ext cx="7467600" cy="5410200"/>
          </a:xfrm>
        </p:spPr>
        <p:txBody>
          <a:bodyPr/>
          <a:lstStyle/>
          <a:p>
            <a:pPr>
              <a:lnSpc>
                <a:spcPct val="200000"/>
              </a:lnSpc>
            </a:pPr>
            <a:r>
              <a:rPr lang="en-AU" dirty="0"/>
              <a:t>Community Impacts On Cadets</a:t>
            </a:r>
          </a:p>
          <a:p>
            <a:pPr>
              <a:lnSpc>
                <a:spcPct val="200000"/>
              </a:lnSpc>
            </a:pPr>
            <a:r>
              <a:rPr lang="en-AU" dirty="0"/>
              <a:t>Cadets Impact On Community</a:t>
            </a:r>
            <a:endParaRPr lang="en-AU" b="1" dirty="0"/>
          </a:p>
        </p:txBody>
      </p:sp>
      <p:pic>
        <p:nvPicPr>
          <p:cNvPr id="7" name="Picture 3" descr="C:\Documents and Settings\Peter Allen\My Documents\AAL New\Education\Presentation\Your Squadron &amp; The Community\images\community.gif">
            <a:hlinkClick r:id="rId3" action="ppaction://hlinksldjump"/>
          </p:cNvPr>
          <p:cNvPicPr>
            <a:picLocks noChangeAspect="1" noChangeArrowheads="1"/>
          </p:cNvPicPr>
          <p:nvPr/>
        </p:nvPicPr>
        <p:blipFill>
          <a:blip r:embed="rId4" cstate="print">
            <a:duotone>
              <a:prstClr val="black"/>
              <a:schemeClr val="accent1">
                <a:tint val="45000"/>
                <a:satMod val="400000"/>
              </a:schemeClr>
            </a:duotone>
          </a:blip>
          <a:srcRect/>
          <a:stretch>
            <a:fillRect/>
          </a:stretch>
        </p:blipFill>
        <p:spPr bwMode="auto">
          <a:xfrm>
            <a:off x="152400" y="2514600"/>
            <a:ext cx="1219200" cy="914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4000" b="1" dirty="0">
                <a:solidFill>
                  <a:schemeClr val="tx2">
                    <a:lumMod val="75000"/>
                  </a:schemeClr>
                </a:solidFill>
              </a:rPr>
              <a:t>Talking About… Your Squadron</a:t>
            </a:r>
          </a:p>
        </p:txBody>
      </p:sp>
      <p:sp>
        <p:nvSpPr>
          <p:cNvPr id="3" name="Content Placeholder 2"/>
          <p:cNvSpPr>
            <a:spLocks noGrp="1"/>
          </p:cNvSpPr>
          <p:nvPr>
            <p:ph idx="1"/>
          </p:nvPr>
        </p:nvSpPr>
        <p:spPr>
          <a:xfrm>
            <a:off x="1524000" y="914400"/>
            <a:ext cx="7467600" cy="5562600"/>
          </a:xfrm>
        </p:spPr>
        <p:txBody>
          <a:bodyPr>
            <a:normAutofit/>
          </a:bodyPr>
          <a:lstStyle/>
          <a:p>
            <a:pPr>
              <a:lnSpc>
                <a:spcPct val="200000"/>
              </a:lnSpc>
            </a:pPr>
            <a:r>
              <a:rPr lang="en-AU" b="1" dirty="0">
                <a:solidFill>
                  <a:schemeClr val="accent1"/>
                </a:solidFill>
              </a:rPr>
              <a:t>Your Squadron, The Way You Want It!</a:t>
            </a:r>
          </a:p>
          <a:p>
            <a:pPr>
              <a:lnSpc>
                <a:spcPct val="200000"/>
              </a:lnSpc>
            </a:pPr>
            <a:r>
              <a:rPr lang="en-AU" b="1" dirty="0">
                <a:solidFill>
                  <a:schemeClr val="accent1"/>
                </a:solidFill>
              </a:rPr>
              <a:t>Helping Run The Squadron.</a:t>
            </a:r>
          </a:p>
          <a:p>
            <a:pPr>
              <a:lnSpc>
                <a:spcPct val="200000"/>
              </a:lnSpc>
            </a:pPr>
            <a:r>
              <a:rPr lang="en-AU" b="1" dirty="0">
                <a:solidFill>
                  <a:schemeClr val="accent1"/>
                </a:solidFill>
              </a:rPr>
              <a:t>Developing Ideas &amp; Proposals.</a:t>
            </a:r>
          </a:p>
          <a:p>
            <a:pPr>
              <a:lnSpc>
                <a:spcPct val="200000"/>
              </a:lnSpc>
            </a:pPr>
            <a:r>
              <a:rPr lang="en-AU" b="1" dirty="0">
                <a:solidFill>
                  <a:schemeClr val="accent1"/>
                </a:solidFill>
              </a:rPr>
              <a:t>Reward System In A Squadron.</a:t>
            </a:r>
          </a:p>
          <a:p>
            <a:pPr>
              <a:lnSpc>
                <a:spcPct val="200000"/>
              </a:lnSpc>
            </a:pPr>
            <a:r>
              <a:rPr lang="en-AU" b="1" dirty="0">
                <a:solidFill>
                  <a:schemeClr val="accent1"/>
                </a:solidFill>
              </a:rPr>
              <a:t>Don’t Forget Your Role.</a:t>
            </a:r>
          </a:p>
        </p:txBody>
      </p:sp>
      <p:pic>
        <p:nvPicPr>
          <p:cNvPr id="4" name="Picture 8" descr="C:\Documents and Settings\Peter Allen\My Documents\AAL New\Education\Presentation\Your Squadron &amp; The Community\images\ceremonial copy.gif">
            <a:hlinkClick r:id="rId2" action="ppaction://hlinksldjump"/>
          </p:cNvPr>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152400" y="2514600"/>
            <a:ext cx="1220400" cy="925470"/>
          </a:xfrm>
          <a:prstGeom prst="rect">
            <a:avLst/>
          </a:prstGeom>
          <a:noFill/>
        </p:spPr>
      </p:pic>
      <p:sp>
        <p:nvSpPr>
          <p:cNvPr id="5" name="Action Button: Custom 4">
            <a:hlinkClick r:id="" action="ppaction://hlinkshowjump?jump=lastslide" highlightClick="1"/>
          </p:cNvPr>
          <p:cNvSpPr/>
          <p:nvPr/>
        </p:nvSpPr>
        <p:spPr>
          <a:xfrm>
            <a:off x="8610600" y="6324600"/>
            <a:ext cx="381000" cy="3810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AU" dirty="0"/>
              <a: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b="1" dirty="0">
                <a:solidFill>
                  <a:schemeClr val="accent1"/>
                </a:solidFill>
              </a:rPr>
              <a:t>Your Squadron, The Way You Want It!</a:t>
            </a:r>
          </a:p>
        </p:txBody>
      </p:sp>
      <p:sp>
        <p:nvSpPr>
          <p:cNvPr id="3" name="Content Placeholder 2"/>
          <p:cNvSpPr>
            <a:spLocks noGrp="1"/>
          </p:cNvSpPr>
          <p:nvPr>
            <p:ph idx="1"/>
          </p:nvPr>
        </p:nvSpPr>
        <p:spPr/>
        <p:txBody>
          <a:bodyPr/>
          <a:lstStyle/>
          <a:p>
            <a:pPr>
              <a:lnSpc>
                <a:spcPct val="200000"/>
              </a:lnSpc>
            </a:pPr>
            <a:r>
              <a:rPr lang="en-AU" dirty="0"/>
              <a:t>Share Your Ideas &amp; Opinions</a:t>
            </a:r>
          </a:p>
          <a:p>
            <a:pPr>
              <a:lnSpc>
                <a:spcPct val="200000"/>
              </a:lnSpc>
            </a:pPr>
            <a:r>
              <a:rPr lang="en-AU" dirty="0"/>
              <a:t>Make change for the </a:t>
            </a:r>
            <a:r>
              <a:rPr lang="en-AU" b="1" dirty="0"/>
              <a:t>best</a:t>
            </a:r>
          </a:p>
          <a:p>
            <a:pPr>
              <a:lnSpc>
                <a:spcPct val="200000"/>
              </a:lnSpc>
            </a:pPr>
            <a:r>
              <a:rPr lang="en-AU" dirty="0"/>
              <a:t>Don’t Step on Toes</a:t>
            </a:r>
          </a:p>
          <a:p>
            <a:pPr>
              <a:lnSpc>
                <a:spcPct val="200000"/>
              </a:lnSpc>
            </a:pPr>
            <a:r>
              <a:rPr lang="en-AU" dirty="0"/>
              <a:t>How can you improve the Squadron?</a:t>
            </a:r>
          </a:p>
        </p:txBody>
      </p:sp>
      <p:pic>
        <p:nvPicPr>
          <p:cNvPr id="5" name="Picture 8" descr="C:\Documents and Settings\Peter Allen\My Documents\AAL New\Education\Presentation\Your Squadron &amp; The Community\images\ceremonial copy.gif">
            <a:hlinkClick r:id="rId3" action="ppaction://hlinksldjump"/>
          </p:cNvPr>
          <p:cNvPicPr>
            <a:picLocks noChangeAspect="1" noChangeArrowheads="1"/>
          </p:cNvPicPr>
          <p:nvPr/>
        </p:nvPicPr>
        <p:blipFill>
          <a:blip r:embed="rId4" cstate="print">
            <a:duotone>
              <a:schemeClr val="accent1">
                <a:shade val="45000"/>
                <a:satMod val="135000"/>
              </a:schemeClr>
              <a:prstClr val="white"/>
            </a:duotone>
          </a:blip>
          <a:srcRect/>
          <a:stretch>
            <a:fillRect/>
          </a:stretch>
        </p:blipFill>
        <p:spPr bwMode="auto">
          <a:xfrm>
            <a:off x="152400" y="2514600"/>
            <a:ext cx="1220400" cy="92547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524000" y="152400"/>
            <a:ext cx="7467600" cy="685800"/>
          </a:xfrm>
        </p:spPr>
        <p:txBody>
          <a:bodyPr>
            <a:normAutofit/>
          </a:bodyPr>
          <a:lstStyle/>
          <a:p>
            <a:r>
              <a:rPr lang="en-AU" sz="3600" b="1" dirty="0">
                <a:solidFill>
                  <a:schemeClr val="accent1"/>
                </a:solidFill>
              </a:rPr>
              <a:t>Helping Run The Squadron</a:t>
            </a:r>
          </a:p>
        </p:txBody>
      </p:sp>
      <p:sp>
        <p:nvSpPr>
          <p:cNvPr id="6" name="Content Placeholder 2"/>
          <p:cNvSpPr>
            <a:spLocks noGrp="1"/>
          </p:cNvSpPr>
          <p:nvPr>
            <p:ph idx="1"/>
          </p:nvPr>
        </p:nvSpPr>
        <p:spPr>
          <a:xfrm>
            <a:off x="1524000" y="914400"/>
            <a:ext cx="7467600" cy="5410200"/>
          </a:xfrm>
        </p:spPr>
        <p:txBody>
          <a:bodyPr/>
          <a:lstStyle/>
          <a:p>
            <a:pPr>
              <a:lnSpc>
                <a:spcPct val="200000"/>
              </a:lnSpc>
            </a:pPr>
            <a:r>
              <a:rPr lang="en-AU" dirty="0"/>
              <a:t>Provide SUPPORT for officers &amp; Sqn Sgt</a:t>
            </a:r>
          </a:p>
          <a:p>
            <a:pPr>
              <a:lnSpc>
                <a:spcPct val="200000"/>
              </a:lnSpc>
            </a:pPr>
            <a:r>
              <a:rPr lang="en-AU" dirty="0"/>
              <a:t>Do Your Job</a:t>
            </a:r>
            <a:endParaRPr lang="en-AU" b="1" dirty="0"/>
          </a:p>
          <a:p>
            <a:pPr>
              <a:lnSpc>
                <a:spcPct val="200000"/>
              </a:lnSpc>
            </a:pPr>
            <a:r>
              <a:rPr lang="en-AU" dirty="0"/>
              <a:t>Offer Assistance</a:t>
            </a:r>
          </a:p>
          <a:p>
            <a:pPr>
              <a:lnSpc>
                <a:spcPct val="200000"/>
              </a:lnSpc>
            </a:pPr>
            <a:r>
              <a:rPr lang="en-AU" dirty="0"/>
              <a:t>Do something more</a:t>
            </a:r>
          </a:p>
        </p:txBody>
      </p:sp>
      <p:pic>
        <p:nvPicPr>
          <p:cNvPr id="7" name="Picture 8" descr="C:\Documents and Settings\Peter Allen\My Documents\AAL New\Education\Presentation\Your Squadron &amp; The Community\images\ceremonial copy.gif">
            <a:hlinkClick r:id="rId3" action="ppaction://hlinksldjump"/>
          </p:cNvPr>
          <p:cNvPicPr>
            <a:picLocks noChangeAspect="1" noChangeArrowheads="1"/>
          </p:cNvPicPr>
          <p:nvPr/>
        </p:nvPicPr>
        <p:blipFill>
          <a:blip r:embed="rId4" cstate="print">
            <a:duotone>
              <a:schemeClr val="accent1">
                <a:shade val="45000"/>
                <a:satMod val="135000"/>
              </a:schemeClr>
              <a:prstClr val="white"/>
            </a:duotone>
          </a:blip>
          <a:srcRect/>
          <a:stretch>
            <a:fillRect/>
          </a:stretch>
        </p:blipFill>
        <p:spPr bwMode="auto">
          <a:xfrm>
            <a:off x="152400" y="2514600"/>
            <a:ext cx="1220400" cy="92547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20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20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fade">
                                      <p:cBhvr>
                                        <p:cTn id="27"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TotalTime>
  <Words>1535</Words>
  <Application>Microsoft Office PowerPoint</Application>
  <PresentationFormat>On-screen Show (4:3)</PresentationFormat>
  <Paragraphs>113</Paragraphs>
  <Slides>14</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PowerPoint Presentation</vt:lpstr>
      <vt:lpstr>Talking About… Your Community</vt:lpstr>
      <vt:lpstr>New Recruits</vt:lpstr>
      <vt:lpstr>Squadrons Promotion</vt:lpstr>
      <vt:lpstr>Squadrons Image</vt:lpstr>
      <vt:lpstr>Impact</vt:lpstr>
      <vt:lpstr>Talking About… Your Squadron</vt:lpstr>
      <vt:lpstr>Your Squadron, The Way You Want It!</vt:lpstr>
      <vt:lpstr>Helping Run The Squadron</vt:lpstr>
      <vt:lpstr>Developing Ideas &amp; Proposals</vt:lpstr>
      <vt:lpstr>Reward System In A Squadron.</vt:lpstr>
      <vt:lpstr>Don’t Forget Your Role</vt:lpstr>
      <vt:lpstr>Does Your Squadron:</vt:lpstr>
      <vt:lpstr>Summary</vt:lpstr>
    </vt:vector>
  </TitlesOfParts>
  <Manager>Peter Allen</Manager>
  <Company>OnScreen Designs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Peter Allen (peter.j.allen@hotmail.com)</dc:creator>
  <dc:description>This Document, is owned by Peter Allen, Content is not allowed to copied or reproduced without written permission.</dc:description>
  <cp:lastModifiedBy>Peter Allen</cp:lastModifiedBy>
  <cp:revision>44</cp:revision>
  <dcterms:created xsi:type="dcterms:W3CDTF">2006-08-16T00:00:00Z</dcterms:created>
  <dcterms:modified xsi:type="dcterms:W3CDTF">2020-03-20T03:26:12Z</dcterms:modified>
</cp:coreProperties>
</file>